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92" r:id="rId31"/>
    <p:sldId id="285" r:id="rId32"/>
    <p:sldId id="289" r:id="rId33"/>
    <p:sldId id="290" r:id="rId34"/>
    <p:sldId id="293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2" r:id="rId44"/>
    <p:sldId id="301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9" y="-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4487-6EF5-40EF-A79B-C342FE39C0BD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A5ED0-DE3C-4941-9CA8-0CAFDC6B65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834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406D-4D2D-A61F-5C53-371E4492D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24F5A45-373A-A246-3783-1562915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D16B6-1500-9B93-1720-0603111F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7444B0-C830-CCAE-7F7F-0CA01FF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253834-D27B-A5F8-B677-EB493AD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47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E6879-6C91-FD48-000F-4BD2706F0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70574D-A516-0C55-2A36-D3CCF4E53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CA3B0-509C-9EAA-6842-9FE25BF3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DBCDDF-823C-C03A-6509-CBCD6C7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75AA2-732F-1833-7547-1BC3CB21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559052-5528-AD3C-F497-7C437B84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7B8DF6-AE62-1A7E-B380-DEFF8863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C87FB6-DDD3-EB65-92B5-ABB664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C12BDE-967D-3483-052D-EDF497FC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B54C2-762D-E75D-B129-D5B214A1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9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7E2F2-5443-5AD2-C0AB-A89BF3CC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5C0F6-069B-4AF8-1238-16490DFF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C1550F-7715-D3D8-717A-30967FDB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7315E-5CD1-7500-998A-DB700C52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75CA4C-C608-B740-A27B-BD1BA83F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65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34371-6ECC-D53A-6F2D-792E1DCF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CCA6E-1685-C184-983D-A885FACC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9E68BB-A32D-9072-43B7-1FEBD7F2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9C792-1DE0-2027-5245-4ACBEB7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804DE-1D49-C2CB-6327-9F284662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E5A7C-C604-8A75-40F9-30B7796E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58FF2-FBFE-F6A5-839A-BFA248C44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04BB37-4080-912A-FB66-3A35A07B5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FCA0F1-9862-34FF-8B8C-E7620C96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F7BB28-9005-6460-FDEC-30D5CB46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D6E0D2-46DE-5B1B-CDBA-80612AD5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60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39DC31-7CB9-F1F9-3D22-83A73E4E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6B08D3-9C53-F618-21F2-795C99D14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23F536-47EA-66A3-545C-A836D1392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610EC-566F-7389-4997-EF4411FB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FABC44-CF24-D267-E013-5518CD74B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9B6CC3B-2ACD-0876-D383-3DA0A6C5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0FB894-7FCE-D75A-E545-1CD5DEC1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DEDDB5-FAD9-2B07-EC2B-DDC3D31A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2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20E6D-7F3D-A2EB-38EC-C1B81675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627C89-13C8-A458-FEC7-002B153C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C50A0E-0382-9AFA-0E44-145A48F2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A33865-4BF4-945F-F7D0-9A123DB4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4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ED5C52-F691-03D4-96F0-C9FAEF76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4CE611-4A40-4544-E87F-18D84A52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61C6A-A724-0BB4-33ED-AFFF961E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5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77CAD-EA3E-83F3-D464-0CFEAB09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DB0F-AE60-C3FF-A681-05C9C082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BA51B9-4659-6675-890C-C35DEDEE0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CDCBF-C8B0-B7C0-8C29-6CD2DC9C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1A47C8-9494-E00F-89CE-C9F8D22D4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60A491-A3D6-0784-382C-E99B32D9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01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3FFBE-6F96-6087-BEE5-0899A538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BA0D3D-BAEB-1111-90F1-FC6C82971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56E01E-4EEB-EEBE-41BE-0A43953F0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C7118A-DEF0-655C-1586-D66503EA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948075-1E57-4089-8C12-C57B69D80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E0981B-3E7A-FBC1-50A7-5054ED7B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28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231ACB3-8132-1D29-BB81-543A80FD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52454-27BD-76E9-F812-4CD585C47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86DA9B-5741-BC1B-9BA1-3B031E67B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DEA0-08EB-4277-A265-3B934C44CC2E}" type="datetimeFigureOut">
              <a:rPr lang="fr-FR" smtClean="0"/>
              <a:t>04/05/2025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0F1DE2-5888-D226-A484-F3C2A0CC3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CC46AE-8E53-BE5C-0868-3814C7371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75BD-60CE-4687-8C36-0980D79E8F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9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realms/web-apps/accou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E7B8A-0098-7FB3-69AD-E90971076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 Spring Boot Applications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EF4DDE-7E92-51EB-6054-52D2A20E9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97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540F7-F3CE-03D1-E3E2-10601970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01CDC6-ABE8-467C-073B-E4D8D66A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42"/>
          <a:stretch/>
        </p:blipFill>
        <p:spPr>
          <a:xfrm>
            <a:off x="838200" y="1690688"/>
            <a:ext cx="7442094" cy="427990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E9ECDD-8B8A-2E5D-481F-075F38B8CDB5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Very </a:t>
            </a:r>
            <a:r>
              <a:rPr lang="fr-FR" dirty="0" err="1"/>
              <a:t>insecure</a:t>
            </a:r>
            <a:r>
              <a:rPr lang="fr-FR" dirty="0"/>
              <a:t>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Login &amp;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by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time to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thing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84AD3-084C-3C85-1167-772039EE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…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073FA10-6776-C9C4-9041-3257F5426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76"/>
          <a:stretch/>
        </p:blipFill>
        <p:spPr>
          <a:xfrm>
            <a:off x="838200" y="1594779"/>
            <a:ext cx="7285748" cy="426536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83FB1-7308-DCA7-43FE-EC48B689CA0E}"/>
              </a:ext>
            </a:extLst>
          </p:cNvPr>
          <p:cNvSpPr txBox="1"/>
          <p:nvPr/>
        </p:nvSpPr>
        <p:spPr>
          <a:xfrm>
            <a:off x="8475407" y="1506022"/>
            <a:ext cx="3559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</a:t>
            </a:r>
            <a:r>
              <a:rPr lang="fr-FR" dirty="0" err="1"/>
              <a:t>secure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login and </a:t>
            </a:r>
            <a:r>
              <a:rPr lang="fr-FR" dirty="0" err="1"/>
              <a:t>password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on </a:t>
            </a:r>
            <a:r>
              <a:rPr lang="fr-FR" dirty="0" err="1"/>
              <a:t>third</a:t>
            </a:r>
            <a:r>
              <a:rPr lang="fr-FR" dirty="0"/>
              <a:t> part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 </a:t>
            </a:r>
            <a:r>
              <a:rPr lang="fr-FR" dirty="0" err="1"/>
              <a:t>access</a:t>
            </a:r>
            <a:r>
              <a:rPr lang="fr-FR" dirty="0"/>
              <a:t>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access</a:t>
            </a:r>
            <a:r>
              <a:rPr lang="fr-FR" dirty="0"/>
              <a:t> in time to data (token)</a:t>
            </a:r>
          </a:p>
        </p:txBody>
      </p:sp>
    </p:spTree>
    <p:extLst>
      <p:ext uri="{BB962C8B-B14F-4D97-AF65-F5344CB8AC3E}">
        <p14:creationId xmlns:p14="http://schemas.microsoft.com/office/powerpoint/2010/main" val="3332036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AF101-7844-FB2F-6AE0-B35EA7256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2A942E-C55E-EFAE-785F-54173B344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Resource </a:t>
            </a:r>
            <a:r>
              <a:rPr lang="fr-FR" dirty="0" err="1"/>
              <a:t>owner</a:t>
            </a:r>
            <a:r>
              <a:rPr lang="fr-FR" dirty="0"/>
              <a:t>: data </a:t>
            </a:r>
            <a:r>
              <a:rPr lang="fr-FR" dirty="0" err="1"/>
              <a:t>accessed</a:t>
            </a:r>
            <a:r>
              <a:rPr lang="fr-FR" dirty="0"/>
              <a:t>. </a:t>
            </a:r>
          </a:p>
          <a:p>
            <a:r>
              <a:rPr lang="fr-FR" dirty="0"/>
              <a:t>Client: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information </a:t>
            </a:r>
            <a:r>
              <a:rPr lang="fr-FR" dirty="0" err="1"/>
              <a:t>through</a:t>
            </a:r>
            <a:r>
              <a:rPr lang="fr-FR" dirty="0"/>
              <a:t> user </a:t>
            </a:r>
            <a:r>
              <a:rPr lang="fr-FR" dirty="0" err="1"/>
              <a:t>behalf</a:t>
            </a:r>
            <a:r>
              <a:rPr lang="fr-FR" dirty="0"/>
              <a:t>. Can </a:t>
            </a:r>
            <a:r>
              <a:rPr lang="fr-FR" dirty="0" err="1"/>
              <a:t>be</a:t>
            </a:r>
            <a:r>
              <a:rPr lang="fr-FR" dirty="0"/>
              <a:t> site, mobile app, desktop application</a:t>
            </a:r>
          </a:p>
          <a:p>
            <a:r>
              <a:rPr lang="fr-FR" dirty="0"/>
              <a:t>Resource server: application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and / or store user data </a:t>
            </a:r>
          </a:p>
          <a:p>
            <a:r>
              <a:rPr lang="fr-FR" dirty="0" err="1"/>
              <a:t>Authorization</a:t>
            </a:r>
            <a:r>
              <a:rPr lang="fr-FR" dirty="0"/>
              <a:t> server: issues token to client for user</a:t>
            </a:r>
          </a:p>
        </p:txBody>
      </p:sp>
    </p:spTree>
    <p:extLst>
      <p:ext uri="{BB962C8B-B14F-4D97-AF65-F5344CB8AC3E}">
        <p14:creationId xmlns:p14="http://schemas.microsoft.com/office/powerpoint/2010/main" val="332005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1281-1FF3-5811-399A-CCDF15C6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F8C9-0526-17E5-E8B5-6AAE174C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A93EEBC-5A3F-9FD8-6D67-0E48C922D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345" y="1608058"/>
            <a:ext cx="8447311" cy="47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70B4FB-4ECC-8597-135A-FEAB5CF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FF91-0675-A5AF-BD09-59B78853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Free &amp; Open source </a:t>
            </a:r>
            <a:r>
              <a:rPr lang="fr-FR" dirty="0" err="1"/>
              <a:t>authorization</a:t>
            </a:r>
            <a:r>
              <a:rPr lang="fr-FR" dirty="0"/>
              <a:t> server</a:t>
            </a:r>
          </a:p>
          <a:p>
            <a:r>
              <a:rPr lang="fr-FR" dirty="0" err="1"/>
              <a:t>Fully</a:t>
            </a:r>
            <a:r>
              <a:rPr lang="fr-FR" dirty="0"/>
              <a:t> support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  <a:p>
            <a:r>
              <a:rPr lang="fr-FR" dirty="0"/>
              <a:t>Production </a:t>
            </a:r>
            <a:r>
              <a:rPr lang="fr-FR" dirty="0" err="1"/>
              <a:t>ready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23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08C45-DD61-3C30-9540-B8FB6687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AFE611-89B4-4979-C593-25D93440F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Clients can </a:t>
            </a:r>
            <a:r>
              <a:rPr lang="fr-FR" dirty="0" err="1"/>
              <a:t>be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Public </a:t>
            </a:r>
          </a:p>
          <a:p>
            <a:pPr lvl="1"/>
            <a:r>
              <a:rPr lang="fr-FR" dirty="0" err="1"/>
              <a:t>confidential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25AB65-0758-04BD-6D70-39FCC993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"/>
          <a:stretch/>
        </p:blipFill>
        <p:spPr>
          <a:xfrm>
            <a:off x="3788349" y="1557604"/>
            <a:ext cx="8011643" cy="44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55C167-01F3-6F6E-9F9A-04F33661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client types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A23229D-A64C-4BC9-3137-8CD22F594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867" y="1444937"/>
            <a:ext cx="6274266" cy="5265119"/>
          </a:xfrm>
        </p:spPr>
      </p:pic>
    </p:spTree>
    <p:extLst>
      <p:ext uri="{BB962C8B-B14F-4D97-AF65-F5344CB8AC3E}">
        <p14:creationId xmlns:p14="http://schemas.microsoft.com/office/powerpoint/2010/main" val="782135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B148FC-F4B3-F3A8-7563-6B27C48B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547718-BDF2-CB42-B04C-77C1B592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 </a:t>
            </a:r>
            <a:r>
              <a:rPr lang="fr-FR" b="1" dirty="0" err="1">
                <a:solidFill>
                  <a:srgbClr val="FF0000"/>
                </a:solidFill>
              </a:rPr>
              <a:t>provides</a:t>
            </a:r>
            <a:r>
              <a:rPr lang="fr-FR" b="1" dirty="0">
                <a:solidFill>
                  <a:srgbClr val="FF0000"/>
                </a:solidFill>
              </a:rPr>
              <a:t> a token to the client on </a:t>
            </a:r>
            <a:r>
              <a:rPr lang="fr-FR" b="1" dirty="0" err="1">
                <a:solidFill>
                  <a:srgbClr val="FF0000"/>
                </a:solidFill>
              </a:rPr>
              <a:t>behalf</a:t>
            </a:r>
            <a:r>
              <a:rPr lang="fr-FR" b="1" dirty="0">
                <a:solidFill>
                  <a:srgbClr val="FF0000"/>
                </a:solidFill>
              </a:rPr>
              <a:t> of the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A29025-24CB-2A2B-6BAD-BACAF479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97" y="2144530"/>
            <a:ext cx="6719440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F9EA7-F354-F637-DC01-1BB23160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852239-E6FB-F830-8E9B-8E7B4B25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78" y="2171063"/>
            <a:ext cx="6716046" cy="3751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1E6642-2EB2-D44F-44E0-326A088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6A731-3C41-6D25-D1CA-36E7717C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used</a:t>
            </a:r>
            <a:r>
              <a:rPr lang="fr-FR" b="1" dirty="0">
                <a:solidFill>
                  <a:srgbClr val="FF0000"/>
                </a:solidFill>
              </a:rPr>
              <a:t> to </a:t>
            </a:r>
            <a:r>
              <a:rPr lang="fr-FR" b="1" dirty="0" err="1">
                <a:solidFill>
                  <a:srgbClr val="FF0000"/>
                </a:solidFill>
              </a:rPr>
              <a:t>retrieve</a:t>
            </a:r>
            <a:r>
              <a:rPr lang="fr-FR" b="1" dirty="0">
                <a:solidFill>
                  <a:srgbClr val="FF0000"/>
                </a:solidFill>
              </a:rPr>
              <a:t> information </a:t>
            </a:r>
            <a:r>
              <a:rPr lang="fr-FR" b="1" dirty="0" err="1">
                <a:solidFill>
                  <a:srgbClr val="FF0000"/>
                </a:solidFill>
              </a:rPr>
              <a:t>from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resource</a:t>
            </a:r>
            <a:r>
              <a:rPr lang="fr-FR" b="1" dirty="0">
                <a:solidFill>
                  <a:srgbClr val="FF0000"/>
                </a:solidFill>
              </a:rPr>
              <a:t> server (API)</a:t>
            </a:r>
          </a:p>
        </p:txBody>
      </p:sp>
    </p:spTree>
    <p:extLst>
      <p:ext uri="{BB962C8B-B14F-4D97-AF65-F5344CB8AC3E}">
        <p14:creationId xmlns:p14="http://schemas.microsoft.com/office/powerpoint/2010/main" val="4093059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F0A3B-E76C-FAB9-4736-3E16A0BE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F74706-27EB-9437-3298-17B057F7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96" y="2137092"/>
            <a:ext cx="6689979" cy="37501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335D7-A7FF-B1F7-63EB-9A003799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77441A-7B79-A491-3D61-6B8E0E4D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server </a:t>
            </a:r>
            <a:r>
              <a:rPr lang="fr-FR" dirty="0" err="1"/>
              <a:t>provides</a:t>
            </a:r>
            <a:r>
              <a:rPr lang="fr-FR" dirty="0"/>
              <a:t> a token to the client on </a:t>
            </a:r>
            <a:r>
              <a:rPr lang="fr-FR" dirty="0" err="1"/>
              <a:t>behalf</a:t>
            </a:r>
            <a:r>
              <a:rPr lang="fr-FR" dirty="0"/>
              <a:t> of the user</a:t>
            </a:r>
          </a:p>
          <a:p>
            <a:r>
              <a:rPr lang="fr-FR" dirty="0"/>
              <a:t>Token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retrieve</a:t>
            </a:r>
            <a:r>
              <a:rPr lang="fr-FR" dirty="0"/>
              <a:t> information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server (API)</a:t>
            </a:r>
          </a:p>
          <a:p>
            <a:r>
              <a:rPr lang="fr-FR" b="1" dirty="0">
                <a:solidFill>
                  <a:srgbClr val="FF0000"/>
                </a:solidFill>
              </a:rPr>
              <a:t>Token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validated</a:t>
            </a:r>
            <a:r>
              <a:rPr lang="fr-FR" b="1" dirty="0">
                <a:solidFill>
                  <a:srgbClr val="FF0000"/>
                </a:solidFill>
              </a:rPr>
              <a:t> / </a:t>
            </a:r>
            <a:r>
              <a:rPr lang="fr-FR" b="1" dirty="0" err="1">
                <a:solidFill>
                  <a:srgbClr val="FF0000"/>
                </a:solidFill>
              </a:rPr>
              <a:t>checked</a:t>
            </a:r>
            <a:r>
              <a:rPr lang="fr-FR" b="1" dirty="0">
                <a:solidFill>
                  <a:srgbClr val="FF0000"/>
                </a:solidFill>
              </a:rPr>
              <a:t> by </a:t>
            </a:r>
            <a:r>
              <a:rPr lang="fr-FR" b="1" dirty="0" err="1">
                <a:solidFill>
                  <a:srgbClr val="FF0000"/>
                </a:solidFill>
              </a:rPr>
              <a:t>authorization</a:t>
            </a:r>
            <a:r>
              <a:rPr lang="fr-FR" b="1" dirty="0">
                <a:solidFill>
                  <a:srgbClr val="FF0000"/>
                </a:solidFill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78686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79C9535-0BE8-646F-F39D-AEA2A10E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FCD9E8A-593E-8218-DA97-8B66DFCEC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21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4976E-1805-E7EF-7B9F-E265AA17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Access Token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0360364-E457-3544-E4E9-9BC6578DA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25" y="1608058"/>
            <a:ext cx="10803751" cy="4786472"/>
          </a:xfrm>
        </p:spPr>
      </p:pic>
    </p:spTree>
    <p:extLst>
      <p:ext uri="{BB962C8B-B14F-4D97-AF65-F5344CB8AC3E}">
        <p14:creationId xmlns:p14="http://schemas.microsoft.com/office/powerpoint/2010/main" val="224360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B63F-C728-F6CF-49E9-81718820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00E00-3B29-FED3-E0D7-BED78DE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type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D3310C0-B2B1-FC61-3618-3381719FC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004"/>
          <a:stretch/>
        </p:blipFill>
        <p:spPr>
          <a:xfrm>
            <a:off x="312420" y="2676052"/>
            <a:ext cx="11567160" cy="3393112"/>
          </a:xfrm>
        </p:spPr>
      </p:pic>
    </p:spTree>
    <p:extLst>
      <p:ext uri="{BB962C8B-B14F-4D97-AF65-F5344CB8AC3E}">
        <p14:creationId xmlns:p14="http://schemas.microsoft.com/office/powerpoint/2010/main" val="2662091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84E71-9818-09E1-AFFC-1177B94F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9C0918E-4981-A244-EDE4-705EB7B0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628"/>
            <a:ext cx="8461113" cy="3109047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A29A55-3EFF-E369-844A-68BC9EC68E1B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7041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AB73-1401-8C49-7BB9-EA5EA19D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EE97D-CEEE-05DE-B999-67C1C55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Self-</a:t>
            </a:r>
            <a:r>
              <a:rPr lang="fr-FR" dirty="0" err="1"/>
              <a:t>contained</a:t>
            </a:r>
            <a:r>
              <a:rPr lang="fr-FR" dirty="0"/>
              <a:t> type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CBCAF34-F626-626C-ADD9-9A4B8CCE7839}"/>
              </a:ext>
            </a:extLst>
          </p:cNvPr>
          <p:cNvSpPr txBox="1"/>
          <p:nvPr/>
        </p:nvSpPr>
        <p:spPr>
          <a:xfrm>
            <a:off x="9470572" y="1793628"/>
            <a:ext cx="207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Header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Payload</a:t>
            </a:r>
            <a:endParaRPr lang="fr-FR" b="1" dirty="0">
              <a:solidFill>
                <a:srgbClr val="FF0000"/>
              </a:solidFill>
            </a:endParaRPr>
          </a:p>
          <a:p>
            <a:r>
              <a:rPr lang="fr-FR" b="1" dirty="0">
                <a:solidFill>
                  <a:srgbClr val="00B050"/>
                </a:solidFill>
              </a:rPr>
              <a:t>Signature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936085-5264-9707-4ED8-06B06029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74" y="1216888"/>
            <a:ext cx="5906325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4122B-AA68-1F15-F371-FCA27246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D8815AF-3885-4D99-8171-4FA728BB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9363"/>
            <a:ext cx="5380835" cy="526511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EC959F-BFDE-60A0-F822-76DF55E6C10C}"/>
              </a:ext>
            </a:extLst>
          </p:cNvPr>
          <p:cNvSpPr txBox="1"/>
          <p:nvPr/>
        </p:nvSpPr>
        <p:spPr>
          <a:xfrm>
            <a:off x="6564086" y="1534886"/>
            <a:ext cx="4288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 token</a:t>
            </a:r>
            <a:r>
              <a:rPr lang="fr-FR" dirty="0"/>
              <a:t>: </a:t>
            </a:r>
            <a:r>
              <a:rPr lang="fr-FR" dirty="0" err="1"/>
              <a:t>allows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user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Access token:</a:t>
            </a:r>
            <a:r>
              <a:rPr lang="fr-FR" dirty="0"/>
              <a:t> check if user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resource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188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9EFA-CF4C-8B9D-1162-1E7C5ECF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2E537C9-9158-3D62-04F3-2B9986E8B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826" y="2472764"/>
            <a:ext cx="4772691" cy="402011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83D20-3A79-881B-B8B6-B0B1233B0067}"/>
              </a:ext>
            </a:extLst>
          </p:cNvPr>
          <p:cNvSpPr txBox="1"/>
          <p:nvPr/>
        </p:nvSpPr>
        <p:spPr>
          <a:xfrm>
            <a:off x="53340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Access Token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414A89-5DE8-6822-D79B-9268F563C3B4}"/>
              </a:ext>
            </a:extLst>
          </p:cNvPr>
          <p:cNvSpPr txBox="1"/>
          <p:nvPr/>
        </p:nvSpPr>
        <p:spPr>
          <a:xfrm>
            <a:off x="7421880" y="1905000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ID Token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4172BD-087F-A4B9-D412-1EF1C8AC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78" y="2472764"/>
            <a:ext cx="50870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EC75B-CE2E-1044-FADC-87FD460F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F1CF1-8B62-01D0-8DD8-C2036B4B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D5695FD-4735-2A98-4AD4-C03F300B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073" y="1556806"/>
            <a:ext cx="8091854" cy="5164034"/>
          </a:xfrm>
        </p:spPr>
      </p:pic>
    </p:spTree>
    <p:extLst>
      <p:ext uri="{BB962C8B-B14F-4D97-AF65-F5344CB8AC3E}">
        <p14:creationId xmlns:p14="http://schemas.microsoft.com/office/powerpoint/2010/main" val="425926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B61E3-6248-C274-BB2C-910839D4C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8565A-7657-D86E-A3C9-A387FBF6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5B8B8D-815A-35CA-F088-97D4BC934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74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C5FAB4-A75B-F7C7-81E4-2E226833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Grant type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1F8FCA-FF3B-DB3C-7D8C-456789A6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Grant type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an application </a:t>
            </a:r>
            <a:r>
              <a:rPr lang="fr-FR" dirty="0" err="1"/>
              <a:t>gets</a:t>
            </a:r>
            <a:r>
              <a:rPr lang="fr-FR" dirty="0"/>
              <a:t>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6A65FB-2B53-69CE-D47F-B9AA3FB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9" r="2473"/>
          <a:stretch/>
        </p:blipFill>
        <p:spPr>
          <a:xfrm>
            <a:off x="323850" y="2692164"/>
            <a:ext cx="11620500" cy="38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7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0AEE5-5D3B-18EB-3BCE-A6480B71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954BFA-001B-16B4-86D5-13A8EB08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Refresh</a:t>
            </a:r>
            <a:r>
              <a:rPr lang="fr-FR" dirty="0"/>
              <a:t> Token Grant Type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exchange a </a:t>
            </a:r>
            <a:r>
              <a:rPr lang="fr-FR" dirty="0" err="1"/>
              <a:t>refresh</a:t>
            </a:r>
            <a:r>
              <a:rPr lang="fr-FR" dirty="0"/>
              <a:t> token for an </a:t>
            </a:r>
            <a:r>
              <a:rPr lang="fr-FR" dirty="0" err="1"/>
              <a:t>access</a:t>
            </a:r>
            <a:r>
              <a:rPr lang="fr-FR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8476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725CF5-CFF8-FE72-A925-1979E7A4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EB4244-1C88-92DA-BAF1-02EB7558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2.O</a:t>
            </a:r>
          </a:p>
          <a:p>
            <a:r>
              <a:rPr lang="fr-FR" dirty="0" err="1"/>
              <a:t>OAuth</a:t>
            </a:r>
            <a:r>
              <a:rPr lang="fr-FR" dirty="0"/>
              <a:t> 2.O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2.O client types</a:t>
            </a:r>
          </a:p>
          <a:p>
            <a:r>
              <a:rPr lang="fr-FR" dirty="0" err="1"/>
              <a:t>OAuth</a:t>
            </a:r>
            <a:r>
              <a:rPr lang="fr-FR" dirty="0"/>
              <a:t> 2.O Access token</a:t>
            </a:r>
          </a:p>
          <a:p>
            <a:r>
              <a:rPr lang="fr-FR" dirty="0" err="1"/>
              <a:t>OAuth</a:t>
            </a:r>
            <a:r>
              <a:rPr lang="fr-FR" dirty="0"/>
              <a:t> 2.O and </a:t>
            </a:r>
            <a:r>
              <a:rPr lang="fr-FR" dirty="0" err="1"/>
              <a:t>OpenID</a:t>
            </a:r>
            <a:r>
              <a:rPr lang="fr-FR" dirty="0"/>
              <a:t> </a:t>
            </a:r>
            <a:r>
              <a:rPr lang="fr-FR" dirty="0" err="1"/>
              <a:t>Connect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2665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4C94-0995-92DE-6C42-ADAC739AA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C2FEF48-4952-1880-9837-C5EF6B384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16CC28-95DB-2FDF-CABB-60C2E52E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265715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E31774-197F-0A76-6077-5B72B83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grpSp>
        <p:nvGrpSpPr>
          <p:cNvPr id="59" name="Google Shape;59;p14"/>
          <p:cNvGrpSpPr/>
          <p:nvPr/>
        </p:nvGrpSpPr>
        <p:grpSpPr>
          <a:xfrm>
            <a:off x="281833" y="1823501"/>
            <a:ext cx="680400" cy="978233"/>
            <a:chOff x="211375" y="311000"/>
            <a:chExt cx="510300" cy="733675"/>
          </a:xfrm>
        </p:grpSpPr>
        <p:sp>
          <p:nvSpPr>
            <p:cNvPr id="60" name="Google Shape;60;p14"/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4"/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600"/>
                <a:t>User</a:t>
              </a:r>
              <a:endParaRPr sz="1600"/>
            </a:p>
          </p:txBody>
        </p:sp>
      </p:grpSp>
      <p:sp>
        <p:nvSpPr>
          <p:cNvPr id="62" name="Google Shape;62;p14"/>
          <p:cNvSpPr/>
          <p:nvPr/>
        </p:nvSpPr>
        <p:spPr>
          <a:xfrm>
            <a:off x="1775633" y="1823500"/>
            <a:ext cx="1648000" cy="44568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1823433" y="1887267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Website</a:t>
            </a:r>
            <a:endParaRPr sz="1467"/>
          </a:p>
        </p:txBody>
      </p:sp>
      <p:sp>
        <p:nvSpPr>
          <p:cNvPr id="64" name="Google Shape;64;p14"/>
          <p:cNvSpPr/>
          <p:nvPr/>
        </p:nvSpPr>
        <p:spPr>
          <a:xfrm>
            <a:off x="1940433" y="2993100"/>
            <a:ext cx="13184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/>
              <a:t>Connect to </a:t>
            </a:r>
            <a:endParaRPr sz="1200"/>
          </a:p>
          <a:p>
            <a:pPr algn="ctr"/>
            <a:r>
              <a:rPr lang="en" sz="1200"/>
              <a:t>API Service</a:t>
            </a:r>
            <a:endParaRPr sz="1200"/>
          </a:p>
        </p:txBody>
      </p:sp>
      <p:sp>
        <p:nvSpPr>
          <p:cNvPr id="65" name="Google Shape;65;p14"/>
          <p:cNvSpPr/>
          <p:nvPr/>
        </p:nvSpPr>
        <p:spPr>
          <a:xfrm>
            <a:off x="9777633" y="2395333"/>
            <a:ext cx="2048800" cy="17756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9989000" y="2486200"/>
            <a:ext cx="155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/>
              <a:t>API Service</a:t>
            </a:r>
            <a:endParaRPr sz="1467"/>
          </a:p>
        </p:txBody>
      </p:sp>
      <p:grpSp>
        <p:nvGrpSpPr>
          <p:cNvPr id="67" name="Google Shape;67;p14"/>
          <p:cNvGrpSpPr/>
          <p:nvPr/>
        </p:nvGrpSpPr>
        <p:grpSpPr>
          <a:xfrm>
            <a:off x="281833" y="3028600"/>
            <a:ext cx="1468800" cy="386200"/>
            <a:chOff x="398975" y="2453550"/>
            <a:chExt cx="1101600" cy="28965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Click on a link</a:t>
              </a:r>
              <a:endParaRPr sz="1333" b="1"/>
            </a:p>
          </p:txBody>
        </p:sp>
      </p:grpSp>
      <p:sp>
        <p:nvSpPr>
          <p:cNvPr id="70" name="Google Shape;70;p14"/>
          <p:cNvSpPr txBox="1"/>
          <p:nvPr/>
        </p:nvSpPr>
        <p:spPr>
          <a:xfrm>
            <a:off x="9913833" y="1673467"/>
            <a:ext cx="1776400" cy="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333"/>
              <a:t>Facebook, Google, </a:t>
            </a:r>
            <a:br>
              <a:rPr lang="en" sz="1333"/>
            </a:br>
            <a:r>
              <a:rPr lang="en" sz="1333"/>
              <a:t>Or your API</a:t>
            </a:r>
            <a:endParaRPr sz="1333"/>
          </a:p>
        </p:txBody>
      </p:sp>
      <p:sp>
        <p:nvSpPr>
          <p:cNvPr id="71" name="Google Shape;71;p14"/>
          <p:cNvSpPr/>
          <p:nvPr/>
        </p:nvSpPr>
        <p:spPr>
          <a:xfrm>
            <a:off x="10025833" y="3184533"/>
            <a:ext cx="1552400" cy="571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/>
              <a:t>Authorization Server</a:t>
            </a:r>
            <a:endParaRPr sz="1600"/>
          </a:p>
        </p:txBody>
      </p:sp>
      <p:grpSp>
        <p:nvGrpSpPr>
          <p:cNvPr id="72" name="Google Shape;72;p14"/>
          <p:cNvGrpSpPr/>
          <p:nvPr/>
        </p:nvGrpSpPr>
        <p:grpSpPr>
          <a:xfrm>
            <a:off x="3533867" y="3064100"/>
            <a:ext cx="6455133" cy="386200"/>
            <a:chOff x="2650400" y="1097925"/>
            <a:chExt cx="4841350" cy="28965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74;p14"/>
            <p:cNvSpPr txBox="1"/>
            <p:nvPr/>
          </p:nvSpPr>
          <p:spPr>
            <a:xfrm>
              <a:off x="2650400" y="1097925"/>
              <a:ext cx="21162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 b="1"/>
                <a:t>Authorization code request</a:t>
              </a:r>
              <a:endParaRPr sz="1333" b="1"/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622900" y="3450300"/>
            <a:ext cx="58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467" b="1">
                <a:solidFill>
                  <a:srgbClr val="292929"/>
                </a:solidFill>
              </a:rPr>
              <a:t>response_type</a:t>
            </a:r>
            <a:r>
              <a:rPr lang="en" sz="1467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600" b="1">
                <a:solidFill>
                  <a:srgbClr val="292929"/>
                </a:solidFill>
              </a:rPr>
              <a:t>state</a:t>
            </a:r>
            <a:r>
              <a:rPr lang="en" sz="16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733"/>
          </a:p>
        </p:txBody>
      </p:sp>
      <p:sp>
        <p:nvSpPr>
          <p:cNvPr id="76" name="Google Shape;76;p14"/>
          <p:cNvSpPr txBox="1"/>
          <p:nvPr/>
        </p:nvSpPr>
        <p:spPr>
          <a:xfrm>
            <a:off x="3718467" y="4567800"/>
            <a:ext cx="83788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</a:rPr>
              <a:t>GET /authorize</a:t>
            </a:r>
            <a:endParaRPr sz="24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?response_type</a:t>
            </a:r>
            <a:r>
              <a:rPr lang="en" sz="2400">
                <a:solidFill>
                  <a:schemeClr val="dk1"/>
                </a:solidFill>
              </a:rPr>
              <a:t>=code                  </a:t>
            </a:r>
            <a:r>
              <a:rPr lang="en" sz="1600">
                <a:solidFill>
                  <a:schemeClr val="dk1"/>
                </a:solidFill>
              </a:rPr>
              <a:t>  // Required. Must be “code”</a:t>
            </a:r>
            <a:r>
              <a:rPr lang="en" sz="2400">
                <a:solidFill>
                  <a:schemeClr val="dk1"/>
                </a:solidFill>
              </a:rPr>
              <a:t>                                   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 b="1">
                <a:solidFill>
                  <a:schemeClr val="dk1"/>
                </a:solidFill>
              </a:rPr>
              <a:t>&amp;state</a:t>
            </a:r>
            <a:r>
              <a:rPr lang="en" sz="2400">
                <a:solidFill>
                  <a:schemeClr val="dk1"/>
                </a:solidFill>
              </a:rPr>
              <a:t>=hv8hf0h2i7d                       </a:t>
            </a:r>
            <a:r>
              <a:rPr lang="en" sz="1600">
                <a:solidFill>
                  <a:schemeClr val="dk1"/>
                </a:solidFill>
              </a:rPr>
              <a:t>  // Recommended</a:t>
            </a:r>
            <a:endParaRPr sz="1200">
              <a:solidFill>
                <a:srgbClr val="292929"/>
              </a:solidFill>
              <a:highlight>
                <a:srgbClr val="F2F2F2"/>
              </a:highlight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&amp;redirect_uri</a:t>
            </a:r>
            <a:r>
              <a:rPr lang="en" sz="2400">
                <a:solidFill>
                  <a:schemeClr val="dk1"/>
                </a:solidFill>
              </a:rPr>
              <a:t>= </a:t>
            </a:r>
            <a:r>
              <a:rPr lang="en" sz="2400">
                <a:solidFill>
                  <a:srgbClr val="292929"/>
                </a:solidFill>
              </a:rPr>
              <a:t>{Redirect uri}           </a:t>
            </a:r>
            <a:r>
              <a:rPr lang="en" sz="1600">
                <a:solidFill>
                  <a:srgbClr val="292929"/>
                </a:solidFill>
              </a:rPr>
              <a:t>// Optional</a:t>
            </a:r>
            <a:endParaRPr sz="1600">
              <a:solidFill>
                <a:schemeClr val="dk1"/>
              </a:solidFill>
            </a:endParaRPr>
          </a:p>
          <a:p>
            <a:r>
              <a:rPr lang="en" sz="2400" b="1">
                <a:solidFill>
                  <a:srgbClr val="292929"/>
                </a:solidFill>
              </a:rPr>
              <a:t>&amp;scope</a:t>
            </a:r>
            <a:r>
              <a:rPr lang="en" sz="2400">
                <a:solidFill>
                  <a:srgbClr val="292929"/>
                </a:solidFill>
              </a:rPr>
              <a:t>={Scopes}                   </a:t>
            </a:r>
            <a:r>
              <a:rPr lang="en" sz="1733">
                <a:solidFill>
                  <a:srgbClr val="292929"/>
                </a:solidFill>
              </a:rPr>
              <a:t>       </a:t>
            </a:r>
            <a:r>
              <a:rPr lang="en" sz="1600">
                <a:solidFill>
                  <a:srgbClr val="292929"/>
                </a:solidFill>
              </a:rPr>
              <a:t>   // Optional</a:t>
            </a:r>
            <a:endParaRPr sz="1600">
              <a:solidFill>
                <a:srgbClr val="292929"/>
              </a:solidFill>
            </a:endParaRPr>
          </a:p>
          <a:p>
            <a:r>
              <a:rPr lang="en" sz="2400" b="1">
                <a:solidFill>
                  <a:schemeClr val="dk1"/>
                </a:solidFill>
              </a:rPr>
              <a:t>&amp;client_id</a:t>
            </a:r>
            <a:r>
              <a:rPr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rgbClr val="292929"/>
                </a:solidFill>
              </a:rPr>
              <a:t>{Client Id}                       </a:t>
            </a:r>
            <a:r>
              <a:rPr lang="en" sz="1600">
                <a:solidFill>
                  <a:srgbClr val="292929"/>
                </a:solidFill>
              </a:rPr>
              <a:t>// Required            </a:t>
            </a:r>
            <a:r>
              <a:rPr lang="en" sz="2400">
                <a:solidFill>
                  <a:srgbClr val="292929"/>
                </a:solidFill>
              </a:rPr>
              <a:t>             </a:t>
            </a:r>
            <a:endParaRPr sz="2533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1;p15">
            <a:extLst>
              <a:ext uri="{FF2B5EF4-FFF2-40B4-BE49-F238E27FC236}">
                <a16:creationId xmlns:a16="http://schemas.microsoft.com/office/drawing/2014/main" id="{B6AC303C-A266-4360-41D3-948F9C970C05}"/>
              </a:ext>
            </a:extLst>
          </p:cNvPr>
          <p:cNvGrpSpPr/>
          <p:nvPr/>
        </p:nvGrpSpPr>
        <p:grpSpPr>
          <a:xfrm>
            <a:off x="1729125" y="1707425"/>
            <a:ext cx="510300" cy="733675"/>
            <a:chOff x="211375" y="311000"/>
            <a:chExt cx="510300" cy="733675"/>
          </a:xfrm>
        </p:grpSpPr>
        <p:sp>
          <p:nvSpPr>
            <p:cNvPr id="38" name="Google Shape;82;p15">
              <a:extLst>
                <a:ext uri="{FF2B5EF4-FFF2-40B4-BE49-F238E27FC236}">
                  <a16:creationId xmlns:a16="http://schemas.microsoft.com/office/drawing/2014/main" id="{FC99B690-0EDC-8C9D-4CE6-188A03DD2032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;p15">
              <a:extLst>
                <a:ext uri="{FF2B5EF4-FFF2-40B4-BE49-F238E27FC236}">
                  <a16:creationId xmlns:a16="http://schemas.microsoft.com/office/drawing/2014/main" id="{1DC90408-4B0E-9C56-7BA8-1B1B895E6EF5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8" name="Google Shape;84;p15">
            <a:extLst>
              <a:ext uri="{FF2B5EF4-FFF2-40B4-BE49-F238E27FC236}">
                <a16:creationId xmlns:a16="http://schemas.microsoft.com/office/drawing/2014/main" id="{FD4D6CE9-9F43-D6AE-4197-637C73CEBAA1}"/>
              </a:ext>
            </a:extLst>
          </p:cNvPr>
          <p:cNvSpPr/>
          <p:nvPr/>
        </p:nvSpPr>
        <p:spPr>
          <a:xfrm>
            <a:off x="2876725" y="1707425"/>
            <a:ext cx="1236000" cy="32145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5;p15">
            <a:extLst>
              <a:ext uri="{FF2B5EF4-FFF2-40B4-BE49-F238E27FC236}">
                <a16:creationId xmlns:a16="http://schemas.microsoft.com/office/drawing/2014/main" id="{8E9E4F7F-9166-4499-09BD-30CE45212ED2}"/>
              </a:ext>
            </a:extLst>
          </p:cNvPr>
          <p:cNvSpPr txBox="1"/>
          <p:nvPr/>
        </p:nvSpPr>
        <p:spPr>
          <a:xfrm>
            <a:off x="2885325" y="17552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Website</a:t>
            </a:r>
            <a:endParaRPr sz="1100"/>
          </a:p>
        </p:txBody>
      </p:sp>
      <p:sp>
        <p:nvSpPr>
          <p:cNvPr id="10" name="Google Shape;86;p15">
            <a:extLst>
              <a:ext uri="{FF2B5EF4-FFF2-40B4-BE49-F238E27FC236}">
                <a16:creationId xmlns:a16="http://schemas.microsoft.com/office/drawing/2014/main" id="{F41B4B7F-9D70-4D4E-A0C2-C417C1B25F51}"/>
              </a:ext>
            </a:extLst>
          </p:cNvPr>
          <p:cNvSpPr/>
          <p:nvPr/>
        </p:nvSpPr>
        <p:spPr>
          <a:xfrm>
            <a:off x="2973075" y="2584625"/>
            <a:ext cx="9888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11" name="Google Shape;87;p15">
            <a:extLst>
              <a:ext uri="{FF2B5EF4-FFF2-40B4-BE49-F238E27FC236}">
                <a16:creationId xmlns:a16="http://schemas.microsoft.com/office/drawing/2014/main" id="{76621841-7C3A-6860-CC64-C1D1ABF176F9}"/>
              </a:ext>
            </a:extLst>
          </p:cNvPr>
          <p:cNvSpPr/>
          <p:nvPr/>
        </p:nvSpPr>
        <p:spPr>
          <a:xfrm>
            <a:off x="8850975" y="2136300"/>
            <a:ext cx="1536600" cy="15945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;p15">
            <a:extLst>
              <a:ext uri="{FF2B5EF4-FFF2-40B4-BE49-F238E27FC236}">
                <a16:creationId xmlns:a16="http://schemas.microsoft.com/office/drawing/2014/main" id="{45A43BCF-2A14-95C7-5FDC-A06993CF93EE}"/>
              </a:ext>
            </a:extLst>
          </p:cNvPr>
          <p:cNvSpPr txBox="1"/>
          <p:nvPr/>
        </p:nvSpPr>
        <p:spPr>
          <a:xfrm>
            <a:off x="9009500" y="2204450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3" name="Google Shape;89;p15">
            <a:extLst>
              <a:ext uri="{FF2B5EF4-FFF2-40B4-BE49-F238E27FC236}">
                <a16:creationId xmlns:a16="http://schemas.microsoft.com/office/drawing/2014/main" id="{CC75B931-94B4-73D3-FE61-4B272B29E974}"/>
              </a:ext>
            </a:extLst>
          </p:cNvPr>
          <p:cNvGrpSpPr/>
          <p:nvPr/>
        </p:nvGrpSpPr>
        <p:grpSpPr>
          <a:xfrm>
            <a:off x="1729125" y="2611250"/>
            <a:ext cx="1101600" cy="289650"/>
            <a:chOff x="398975" y="2453550"/>
            <a:chExt cx="1101600" cy="289650"/>
          </a:xfrm>
        </p:grpSpPr>
        <p:cxnSp>
          <p:nvCxnSpPr>
            <p:cNvPr id="36" name="Google Shape;90;p15">
              <a:extLst>
                <a:ext uri="{FF2B5EF4-FFF2-40B4-BE49-F238E27FC236}">
                  <a16:creationId xmlns:a16="http://schemas.microsoft.com/office/drawing/2014/main" id="{5752335C-12D0-67FA-6EAD-6E171FC86C5F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E1022FF7-69E6-D7D2-6F07-9371D81A92D1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Click on a link </a:t>
              </a:r>
              <a:endParaRPr sz="1000" b="1"/>
            </a:p>
          </p:txBody>
        </p:sp>
      </p:grp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959B897C-16D7-261F-8A0E-B08FC6FAD8F7}"/>
              </a:ext>
            </a:extLst>
          </p:cNvPr>
          <p:cNvSpPr txBox="1"/>
          <p:nvPr/>
        </p:nvSpPr>
        <p:spPr>
          <a:xfrm>
            <a:off x="8953125" y="1594900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5" name="Google Shape;93;p15">
            <a:extLst>
              <a:ext uri="{FF2B5EF4-FFF2-40B4-BE49-F238E27FC236}">
                <a16:creationId xmlns:a16="http://schemas.microsoft.com/office/drawing/2014/main" id="{B61F6D5D-1AA3-1A85-5A27-F08E36130CC0}"/>
              </a:ext>
            </a:extLst>
          </p:cNvPr>
          <p:cNvSpPr/>
          <p:nvPr/>
        </p:nvSpPr>
        <p:spPr>
          <a:xfrm>
            <a:off x="9037125" y="2728200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6" name="Google Shape;94;p15">
            <a:extLst>
              <a:ext uri="{FF2B5EF4-FFF2-40B4-BE49-F238E27FC236}">
                <a16:creationId xmlns:a16="http://schemas.microsoft.com/office/drawing/2014/main" id="{52B57649-C270-16FF-2DFD-D85A9716B97F}"/>
              </a:ext>
            </a:extLst>
          </p:cNvPr>
          <p:cNvGrpSpPr/>
          <p:nvPr/>
        </p:nvGrpSpPr>
        <p:grpSpPr>
          <a:xfrm>
            <a:off x="4154299" y="1972325"/>
            <a:ext cx="4529574" cy="289650"/>
            <a:chOff x="2650392" y="1097925"/>
            <a:chExt cx="4841358" cy="289650"/>
          </a:xfrm>
        </p:grpSpPr>
        <p:cxnSp>
          <p:nvCxnSpPr>
            <p:cNvPr id="34" name="Google Shape;95;p15">
              <a:extLst>
                <a:ext uri="{FF2B5EF4-FFF2-40B4-BE49-F238E27FC236}">
                  <a16:creationId xmlns:a16="http://schemas.microsoft.com/office/drawing/2014/main" id="{9E085BB3-CB0E-A22E-CB90-3353464E6907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96;p15">
              <a:extLst>
                <a:ext uri="{FF2B5EF4-FFF2-40B4-BE49-F238E27FC236}">
                  <a16:creationId xmlns:a16="http://schemas.microsoft.com/office/drawing/2014/main" id="{B819D81E-6402-28E8-8483-68219A85750A}"/>
                </a:ext>
              </a:extLst>
            </p:cNvPr>
            <p:cNvSpPr txBox="1"/>
            <p:nvPr/>
          </p:nvSpPr>
          <p:spPr>
            <a:xfrm>
              <a:off x="2650392" y="1097925"/>
              <a:ext cx="2312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code request</a:t>
              </a:r>
              <a:endParaRPr sz="1000" b="1"/>
            </a:p>
          </p:txBody>
        </p:sp>
      </p:grpSp>
      <p:grpSp>
        <p:nvGrpSpPr>
          <p:cNvPr id="17" name="Google Shape;97;p15">
            <a:extLst>
              <a:ext uri="{FF2B5EF4-FFF2-40B4-BE49-F238E27FC236}">
                <a16:creationId xmlns:a16="http://schemas.microsoft.com/office/drawing/2014/main" id="{3CD70D3B-65F5-F8E9-80F1-8FE4E92A9CBF}"/>
              </a:ext>
            </a:extLst>
          </p:cNvPr>
          <p:cNvGrpSpPr/>
          <p:nvPr/>
        </p:nvGrpSpPr>
        <p:grpSpPr>
          <a:xfrm>
            <a:off x="8850975" y="4416500"/>
            <a:ext cx="1611900" cy="2142000"/>
            <a:chOff x="1329925" y="1874050"/>
            <a:chExt cx="1611900" cy="2142000"/>
          </a:xfrm>
        </p:grpSpPr>
        <p:sp>
          <p:nvSpPr>
            <p:cNvPr id="28" name="Google Shape;98;p15">
              <a:extLst>
                <a:ext uri="{FF2B5EF4-FFF2-40B4-BE49-F238E27FC236}">
                  <a16:creationId xmlns:a16="http://schemas.microsoft.com/office/drawing/2014/main" id="{9D1819D2-E477-DDCD-99F1-3D0DDC7BFD65}"/>
                </a:ext>
              </a:extLst>
            </p:cNvPr>
            <p:cNvSpPr/>
            <p:nvPr/>
          </p:nvSpPr>
          <p:spPr>
            <a:xfrm>
              <a:off x="1367575" y="1874050"/>
              <a:ext cx="1536600" cy="21420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" name="Google Shape;99;p15">
              <a:extLst>
                <a:ext uri="{FF2B5EF4-FFF2-40B4-BE49-F238E27FC236}">
                  <a16:creationId xmlns:a16="http://schemas.microsoft.com/office/drawing/2014/main" id="{E3B8C53C-2AC4-8C28-965B-5796D450DBAB}"/>
                </a:ext>
              </a:extLst>
            </p:cNvPr>
            <p:cNvSpPr/>
            <p:nvPr/>
          </p:nvSpPr>
          <p:spPr>
            <a:xfrm>
              <a:off x="1447225" y="2860300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34343"/>
                  </a:solidFill>
                </a:rPr>
                <a:t>Username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30" name="Google Shape;100;p15">
              <a:extLst>
                <a:ext uri="{FF2B5EF4-FFF2-40B4-BE49-F238E27FC236}">
                  <a16:creationId xmlns:a16="http://schemas.microsoft.com/office/drawing/2014/main" id="{4941AA4E-E405-883D-62CD-05949C2DBDE2}"/>
                </a:ext>
              </a:extLst>
            </p:cNvPr>
            <p:cNvSpPr/>
            <p:nvPr/>
          </p:nvSpPr>
          <p:spPr>
            <a:xfrm>
              <a:off x="1447225" y="3254975"/>
              <a:ext cx="1377300" cy="26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666666"/>
                  </a:solidFill>
                </a:rPr>
                <a:t>Password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31" name="Google Shape;101;p15">
              <a:extLst>
                <a:ext uri="{FF2B5EF4-FFF2-40B4-BE49-F238E27FC236}">
                  <a16:creationId xmlns:a16="http://schemas.microsoft.com/office/drawing/2014/main" id="{82E43021-9DAB-0872-43E1-ED65AA785F92}"/>
                </a:ext>
              </a:extLst>
            </p:cNvPr>
            <p:cNvSpPr txBox="1"/>
            <p:nvPr/>
          </p:nvSpPr>
          <p:spPr>
            <a:xfrm>
              <a:off x="1367575" y="1940300"/>
              <a:ext cx="1536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Authorization page</a:t>
              </a:r>
              <a:endParaRPr sz="1200"/>
            </a:p>
          </p:txBody>
        </p:sp>
        <p:sp>
          <p:nvSpPr>
            <p:cNvPr id="32" name="Google Shape;102;p15">
              <a:extLst>
                <a:ext uri="{FF2B5EF4-FFF2-40B4-BE49-F238E27FC236}">
                  <a16:creationId xmlns:a16="http://schemas.microsoft.com/office/drawing/2014/main" id="{16C8D16C-3294-3F66-168A-CF7D2882AA18}"/>
                </a:ext>
              </a:extLst>
            </p:cNvPr>
            <p:cNvSpPr txBox="1"/>
            <p:nvPr/>
          </p:nvSpPr>
          <p:spPr>
            <a:xfrm>
              <a:off x="1329925" y="2357400"/>
              <a:ext cx="1611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photos</a:t>
              </a:r>
              <a:endParaRPr sz="900"/>
            </a:p>
            <a:p>
              <a:pPr marL="457200" lvl="0" indent="-285750" algn="l" rtl="0">
                <a:spcBef>
                  <a:spcPts val="0"/>
                </a:spcBef>
                <a:spcAft>
                  <a:spcPts val="0"/>
                </a:spcAft>
                <a:buSzPts val="900"/>
                <a:buChar char="●"/>
              </a:pPr>
              <a:r>
                <a:rPr lang="en" sz="900"/>
                <a:t>Read videos</a:t>
              </a:r>
              <a:endParaRPr sz="900"/>
            </a:p>
          </p:txBody>
        </p:sp>
        <p:sp>
          <p:nvSpPr>
            <p:cNvPr id="33" name="Google Shape;103;p15">
              <a:extLst>
                <a:ext uri="{FF2B5EF4-FFF2-40B4-BE49-F238E27FC236}">
                  <a16:creationId xmlns:a16="http://schemas.microsoft.com/office/drawing/2014/main" id="{5E0E2424-6232-F458-3D85-5C9AA28B8057}"/>
                </a:ext>
              </a:extLst>
            </p:cNvPr>
            <p:cNvSpPr/>
            <p:nvPr/>
          </p:nvSpPr>
          <p:spPr>
            <a:xfrm>
              <a:off x="1553725" y="3649650"/>
              <a:ext cx="1164300" cy="261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Allow</a:t>
              </a:r>
              <a:endParaRPr sz="800"/>
            </a:p>
          </p:txBody>
        </p:sp>
      </p:grpSp>
      <p:sp>
        <p:nvSpPr>
          <p:cNvPr id="18" name="Google Shape;104;p15">
            <a:extLst>
              <a:ext uri="{FF2B5EF4-FFF2-40B4-BE49-F238E27FC236}">
                <a16:creationId xmlns:a16="http://schemas.microsoft.com/office/drawing/2014/main" id="{7E3F3EDE-A47D-43EF-1902-B067E59809D1}"/>
              </a:ext>
            </a:extLst>
          </p:cNvPr>
          <p:cNvSpPr txBox="1"/>
          <p:nvPr/>
        </p:nvSpPr>
        <p:spPr>
          <a:xfrm>
            <a:off x="4221025" y="2261975"/>
            <a:ext cx="43632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</a:t>
            </a:r>
            <a:b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</a:br>
            <a:r>
              <a:rPr lang="en" sz="1200" b="1">
                <a:solidFill>
                  <a:srgbClr val="292929"/>
                </a:solidFill>
                <a:highlight>
                  <a:srgbClr val="F2F2F2"/>
                </a:highlight>
              </a:rPr>
              <a:t>&amp;redirect_uri=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...</a:t>
            </a:r>
            <a:endParaRPr sz="1300"/>
          </a:p>
        </p:txBody>
      </p:sp>
      <p:cxnSp>
        <p:nvCxnSpPr>
          <p:cNvPr id="19" name="Google Shape;105;p15">
            <a:extLst>
              <a:ext uri="{FF2B5EF4-FFF2-40B4-BE49-F238E27FC236}">
                <a16:creationId xmlns:a16="http://schemas.microsoft.com/office/drawing/2014/main" id="{1A74E6DE-4B7A-8A00-99F0-B50271DE0C69}"/>
              </a:ext>
            </a:extLst>
          </p:cNvPr>
          <p:cNvCxnSpPr/>
          <p:nvPr/>
        </p:nvCxnSpPr>
        <p:spPr>
          <a:xfrm rot="10800000">
            <a:off x="9725025" y="3812400"/>
            <a:ext cx="0" cy="4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" name="Google Shape;106;p15">
            <a:extLst>
              <a:ext uri="{FF2B5EF4-FFF2-40B4-BE49-F238E27FC236}">
                <a16:creationId xmlns:a16="http://schemas.microsoft.com/office/drawing/2014/main" id="{2D0148E8-C2DB-4634-1ECA-61A78FC0E013}"/>
              </a:ext>
            </a:extLst>
          </p:cNvPr>
          <p:cNvGrpSpPr/>
          <p:nvPr/>
        </p:nvGrpSpPr>
        <p:grpSpPr>
          <a:xfrm>
            <a:off x="4301776" y="2443509"/>
            <a:ext cx="4209303" cy="1578159"/>
            <a:chOff x="2783976" y="44259"/>
            <a:chExt cx="4209303" cy="1578159"/>
          </a:xfrm>
        </p:grpSpPr>
        <p:cxnSp>
          <p:nvCxnSpPr>
            <p:cNvPr id="26" name="Google Shape;107;p15">
              <a:extLst>
                <a:ext uri="{FF2B5EF4-FFF2-40B4-BE49-F238E27FC236}">
                  <a16:creationId xmlns:a16="http://schemas.microsoft.com/office/drawing/2014/main" id="{EAF84EDD-5CC5-6E8D-2D51-4F53D56FE66C}"/>
                </a:ext>
              </a:extLst>
            </p:cNvPr>
            <p:cNvCxnSpPr/>
            <p:nvPr/>
          </p:nvCxnSpPr>
          <p:spPr>
            <a:xfrm rot="1232416" flipH="1">
              <a:off x="2783976" y="44259"/>
              <a:ext cx="4209303" cy="15781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08;p15">
              <a:extLst>
                <a:ext uri="{FF2B5EF4-FFF2-40B4-BE49-F238E27FC236}">
                  <a16:creationId xmlns:a16="http://schemas.microsoft.com/office/drawing/2014/main" id="{9EC8BF45-EF3C-A98F-8994-B8ACD4698BD6}"/>
                </a:ext>
              </a:extLst>
            </p:cNvPr>
            <p:cNvSpPr txBox="1"/>
            <p:nvPr/>
          </p:nvSpPr>
          <p:spPr>
            <a:xfrm>
              <a:off x="2787994" y="455615"/>
              <a:ext cx="3395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92929"/>
                  </a:solidFill>
                </a:rPr>
                <a:t>redirect_uri</a:t>
              </a:r>
              <a:r>
                <a:rPr lang="en" sz="1100">
                  <a:solidFill>
                    <a:srgbClr val="292929"/>
                  </a:solidFill>
                  <a:highlight>
                    <a:srgbClr val="F2F2F2"/>
                  </a:highlight>
                </a:rPr>
                <a:t>?</a:t>
              </a:r>
              <a:r>
                <a:rPr lang="en" sz="1100" b="1">
                  <a:solidFill>
                    <a:srgbClr val="292929"/>
                  </a:solidFill>
                </a:rPr>
                <a:t>code={4hf7sn}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&amp;</a:t>
              </a:r>
              <a:r>
                <a:rPr lang="en" sz="1200" b="1">
                  <a:solidFill>
                    <a:srgbClr val="292929"/>
                  </a:solidFill>
                </a:rPr>
                <a:t>state</a:t>
              </a:r>
              <a:r>
                <a:rPr lang="en" sz="1200">
                  <a:solidFill>
                    <a:srgbClr val="292929"/>
                  </a:solidFill>
                  <a:highlight>
                    <a:srgbClr val="F2F2F2"/>
                  </a:highlight>
                </a:rPr>
                <a:t>={CSRF}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rgbClr val="292929"/>
                </a:solidFill>
              </a:endParaRPr>
            </a:p>
          </p:txBody>
        </p:sp>
      </p:grpSp>
      <p:sp>
        <p:nvSpPr>
          <p:cNvPr id="21" name="Google Shape;109;p15">
            <a:extLst>
              <a:ext uri="{FF2B5EF4-FFF2-40B4-BE49-F238E27FC236}">
                <a16:creationId xmlns:a16="http://schemas.microsoft.com/office/drawing/2014/main" id="{AB952790-6D67-0E81-9698-D4274BEE0528}"/>
              </a:ext>
            </a:extLst>
          </p:cNvPr>
          <p:cNvSpPr/>
          <p:nvPr/>
        </p:nvSpPr>
        <p:spPr>
          <a:xfrm rot="8101317">
            <a:off x="7288361" y="2682041"/>
            <a:ext cx="553877" cy="14806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10;p15">
            <a:extLst>
              <a:ext uri="{FF2B5EF4-FFF2-40B4-BE49-F238E27FC236}">
                <a16:creationId xmlns:a16="http://schemas.microsoft.com/office/drawing/2014/main" id="{F3BD0010-D727-4F1A-D4B3-EEBFB2AA1F81}"/>
              </a:ext>
            </a:extLst>
          </p:cNvPr>
          <p:cNvGrpSpPr/>
          <p:nvPr/>
        </p:nvGrpSpPr>
        <p:grpSpPr>
          <a:xfrm>
            <a:off x="4287325" y="3581309"/>
            <a:ext cx="4370575" cy="1217400"/>
            <a:chOff x="2769575" y="2041359"/>
            <a:chExt cx="4370575" cy="1217400"/>
          </a:xfrm>
        </p:grpSpPr>
        <p:sp>
          <p:nvSpPr>
            <p:cNvPr id="24" name="Google Shape;111;p15">
              <a:extLst>
                <a:ext uri="{FF2B5EF4-FFF2-40B4-BE49-F238E27FC236}">
                  <a16:creationId xmlns:a16="http://schemas.microsoft.com/office/drawing/2014/main" id="{6A8511B6-8A93-C5B3-C93C-E56512336A54}"/>
                </a:ext>
              </a:extLst>
            </p:cNvPr>
            <p:cNvSpPr txBox="1"/>
            <p:nvPr/>
          </p:nvSpPr>
          <p:spPr>
            <a:xfrm>
              <a:off x="2788050" y="2041359"/>
              <a:ext cx="43521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POST https://{authorization-server-utl}/token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?grant_type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=authorization_code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&amp;code=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{code}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&amp;redirect_uri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={redirect-uri}  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&amp;client_id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={client_id}</a:t>
              </a:r>
              <a:b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1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&amp;client_secret</a:t>
              </a:r>
              <a:r>
                <a:rPr lang="en" sz="11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={client_secret}</a:t>
              </a:r>
              <a:endPara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112;p15">
              <a:extLst>
                <a:ext uri="{FF2B5EF4-FFF2-40B4-BE49-F238E27FC236}">
                  <a16:creationId xmlns:a16="http://schemas.microsoft.com/office/drawing/2014/main" id="{F5A6C8DF-2F73-EF4C-60EA-4FDDA856F53E}"/>
                </a:ext>
              </a:extLst>
            </p:cNvPr>
            <p:cNvCxnSpPr/>
            <p:nvPr/>
          </p:nvCxnSpPr>
          <p:spPr>
            <a:xfrm>
              <a:off x="2769575" y="2089875"/>
              <a:ext cx="435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3" name="Google Shape;113;p15">
            <a:extLst>
              <a:ext uri="{FF2B5EF4-FFF2-40B4-BE49-F238E27FC236}">
                <a16:creationId xmlns:a16="http://schemas.microsoft.com/office/drawing/2014/main" id="{DBAF6EB5-83D1-A458-94EA-785F03B0EAC6}"/>
              </a:ext>
            </a:extLst>
          </p:cNvPr>
          <p:cNvSpPr txBox="1"/>
          <p:nvPr/>
        </p:nvSpPr>
        <p:spPr>
          <a:xfrm>
            <a:off x="4405400" y="4934975"/>
            <a:ext cx="41529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Response:</a:t>
            </a:r>
            <a:br>
              <a:rPr lang="en" sz="1200"/>
            </a:br>
            <a:r>
              <a:rPr lang="en" sz="1200"/>
              <a:t>{</a:t>
            </a:r>
            <a:br>
              <a:rPr lang="en" sz="1200"/>
            </a:br>
            <a:r>
              <a:rPr lang="en" sz="1200"/>
              <a:t>  "</a:t>
            </a:r>
            <a:r>
              <a:rPr lang="en" sz="1200" b="1"/>
              <a:t>access_token</a:t>
            </a:r>
            <a:r>
              <a:rPr lang="en" sz="1200"/>
              <a:t>" : "</a:t>
            </a:r>
            <a:r>
              <a:rPr lang="en" sz="1200">
                <a:solidFill>
                  <a:schemeClr val="dk1"/>
                </a:solidFill>
              </a:rPr>
              <a:t>2YotnFZFEjr1zCsicMWpAA</a:t>
            </a:r>
            <a:r>
              <a:rPr lang="en" sz="1200"/>
              <a:t>",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"</a:t>
            </a:r>
            <a:r>
              <a:rPr lang="en" sz="1200" b="1"/>
              <a:t>expires_in</a:t>
            </a:r>
            <a:r>
              <a:rPr lang="en" sz="1200"/>
              <a:t>" : 3600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54B59467-5547-4635-0868-B21E8D46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</p:spTree>
    <p:extLst>
      <p:ext uri="{BB962C8B-B14F-4D97-AF65-F5344CB8AC3E}">
        <p14:creationId xmlns:p14="http://schemas.microsoft.com/office/powerpoint/2010/main" val="102137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BA0-5CB1-3E90-6525-C146C3E4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r>
              <a:rPr lang="fr-FR" dirty="0"/>
              <a:t> Code Grant Flow</a:t>
            </a:r>
          </a:p>
        </p:txBody>
      </p:sp>
      <p:sp>
        <p:nvSpPr>
          <p:cNvPr id="54" name="Google Shape;118;p16">
            <a:extLst>
              <a:ext uri="{FF2B5EF4-FFF2-40B4-BE49-F238E27FC236}">
                <a16:creationId xmlns:a16="http://schemas.microsoft.com/office/drawing/2014/main" id="{C489F434-BD7C-376C-7E15-48A178AB6B4A}"/>
              </a:ext>
            </a:extLst>
          </p:cNvPr>
          <p:cNvSpPr/>
          <p:nvPr/>
        </p:nvSpPr>
        <p:spPr>
          <a:xfrm>
            <a:off x="164782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55" name="Google Shape;119;p16">
            <a:extLst>
              <a:ext uri="{FF2B5EF4-FFF2-40B4-BE49-F238E27FC236}">
                <a16:creationId xmlns:a16="http://schemas.microsoft.com/office/drawing/2014/main" id="{774C1D8B-B24C-34FD-A270-B52ED713AE88}"/>
              </a:ext>
            </a:extLst>
          </p:cNvPr>
          <p:cNvSpPr/>
          <p:nvPr/>
        </p:nvSpPr>
        <p:spPr>
          <a:xfrm>
            <a:off x="3716750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Website</a:t>
            </a:r>
            <a:endParaRPr sz="1000"/>
          </a:p>
        </p:txBody>
      </p:sp>
      <p:sp>
        <p:nvSpPr>
          <p:cNvPr id="56" name="Google Shape;120;p16">
            <a:extLst>
              <a:ext uri="{FF2B5EF4-FFF2-40B4-BE49-F238E27FC236}">
                <a16:creationId xmlns:a16="http://schemas.microsoft.com/office/drawing/2014/main" id="{4F3A4184-0E71-0759-54BA-F9CB44D9180E}"/>
              </a:ext>
            </a:extLst>
          </p:cNvPr>
          <p:cNvSpPr/>
          <p:nvPr/>
        </p:nvSpPr>
        <p:spPr>
          <a:xfrm>
            <a:off x="9667875" y="1623348"/>
            <a:ext cx="8763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Resource Server</a:t>
            </a:r>
            <a:endParaRPr sz="1000"/>
          </a:p>
        </p:txBody>
      </p:sp>
      <p:sp>
        <p:nvSpPr>
          <p:cNvPr id="57" name="Google Shape;121;p16">
            <a:extLst>
              <a:ext uri="{FF2B5EF4-FFF2-40B4-BE49-F238E27FC236}">
                <a16:creationId xmlns:a16="http://schemas.microsoft.com/office/drawing/2014/main" id="{EBBD0016-7162-BA48-8FAF-BA248AD65739}"/>
              </a:ext>
            </a:extLst>
          </p:cNvPr>
          <p:cNvSpPr/>
          <p:nvPr/>
        </p:nvSpPr>
        <p:spPr>
          <a:xfrm>
            <a:off x="7913400" y="1623348"/>
            <a:ext cx="1055100" cy="31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Auth Server</a:t>
            </a:r>
            <a:endParaRPr sz="1000"/>
          </a:p>
        </p:txBody>
      </p:sp>
      <p:cxnSp>
        <p:nvCxnSpPr>
          <p:cNvPr id="58" name="Google Shape;122;p16">
            <a:extLst>
              <a:ext uri="{FF2B5EF4-FFF2-40B4-BE49-F238E27FC236}">
                <a16:creationId xmlns:a16="http://schemas.microsoft.com/office/drawing/2014/main" id="{D0E25BC2-83A1-E782-0623-75357991D033}"/>
              </a:ext>
            </a:extLst>
          </p:cNvPr>
          <p:cNvCxnSpPr/>
          <p:nvPr/>
        </p:nvCxnSpPr>
        <p:spPr>
          <a:xfrm>
            <a:off x="2081925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23;p16">
            <a:extLst>
              <a:ext uri="{FF2B5EF4-FFF2-40B4-BE49-F238E27FC236}">
                <a16:creationId xmlns:a16="http://schemas.microsoft.com/office/drawing/2014/main" id="{18E36BED-023B-13DD-0145-8595549CE575}"/>
              </a:ext>
            </a:extLst>
          </p:cNvPr>
          <p:cNvCxnSpPr/>
          <p:nvPr/>
        </p:nvCxnSpPr>
        <p:spPr>
          <a:xfrm>
            <a:off x="4154900" y="1950948"/>
            <a:ext cx="0" cy="475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24;p16">
            <a:extLst>
              <a:ext uri="{FF2B5EF4-FFF2-40B4-BE49-F238E27FC236}">
                <a16:creationId xmlns:a16="http://schemas.microsoft.com/office/drawing/2014/main" id="{7FF727B2-E5AE-B912-885D-80B9BE1D5395}"/>
              </a:ext>
            </a:extLst>
          </p:cNvPr>
          <p:cNvCxnSpPr/>
          <p:nvPr/>
        </p:nvCxnSpPr>
        <p:spPr>
          <a:xfrm>
            <a:off x="8440950" y="1950948"/>
            <a:ext cx="0" cy="473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25;p16">
            <a:extLst>
              <a:ext uri="{FF2B5EF4-FFF2-40B4-BE49-F238E27FC236}">
                <a16:creationId xmlns:a16="http://schemas.microsoft.com/office/drawing/2014/main" id="{B960E790-2D6A-908A-1B70-3D75201D06E4}"/>
              </a:ext>
            </a:extLst>
          </p:cNvPr>
          <p:cNvCxnSpPr/>
          <p:nvPr/>
        </p:nvCxnSpPr>
        <p:spPr>
          <a:xfrm>
            <a:off x="10106025" y="1950948"/>
            <a:ext cx="0" cy="471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126;p16">
            <a:extLst>
              <a:ext uri="{FF2B5EF4-FFF2-40B4-BE49-F238E27FC236}">
                <a16:creationId xmlns:a16="http://schemas.microsoft.com/office/drawing/2014/main" id="{F4408994-5C31-16F3-0EB6-2ED4B99C9E60}"/>
              </a:ext>
            </a:extLst>
          </p:cNvPr>
          <p:cNvGrpSpPr/>
          <p:nvPr/>
        </p:nvGrpSpPr>
        <p:grpSpPr>
          <a:xfrm>
            <a:off x="2081925" y="2057323"/>
            <a:ext cx="2080200" cy="262200"/>
            <a:chOff x="548750" y="671500"/>
            <a:chExt cx="2080200" cy="262200"/>
          </a:xfrm>
        </p:grpSpPr>
        <p:cxnSp>
          <p:nvCxnSpPr>
            <p:cNvPr id="102" name="Google Shape;127;p16">
              <a:extLst>
                <a:ext uri="{FF2B5EF4-FFF2-40B4-BE49-F238E27FC236}">
                  <a16:creationId xmlns:a16="http://schemas.microsoft.com/office/drawing/2014/main" id="{FBFECBC5-7C6B-753D-3F0B-CFA783279DEB}"/>
                </a:ext>
              </a:extLst>
            </p:cNvPr>
            <p:cNvCxnSpPr/>
            <p:nvPr/>
          </p:nvCxnSpPr>
          <p:spPr>
            <a:xfrm>
              <a:off x="548750" y="933700"/>
              <a:ext cx="208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" name="Google Shape;128;p16">
              <a:extLst>
                <a:ext uri="{FF2B5EF4-FFF2-40B4-BE49-F238E27FC236}">
                  <a16:creationId xmlns:a16="http://schemas.microsoft.com/office/drawing/2014/main" id="{FE8F0D50-F8B1-D319-9405-39061E274265}"/>
                </a:ext>
              </a:extLst>
            </p:cNvPr>
            <p:cNvSpPr txBox="1"/>
            <p:nvPr/>
          </p:nvSpPr>
          <p:spPr>
            <a:xfrm>
              <a:off x="622425" y="671500"/>
              <a:ext cx="14136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/>
                <a:t>1. </a:t>
              </a:r>
              <a:r>
                <a:rPr lang="en" sz="900" dirty="0"/>
                <a:t>Click the Login link</a:t>
              </a:r>
              <a:endParaRPr sz="900" dirty="0"/>
            </a:p>
          </p:txBody>
        </p:sp>
      </p:grpSp>
      <p:grpSp>
        <p:nvGrpSpPr>
          <p:cNvPr id="63" name="Google Shape;129;p16">
            <a:extLst>
              <a:ext uri="{FF2B5EF4-FFF2-40B4-BE49-F238E27FC236}">
                <a16:creationId xmlns:a16="http://schemas.microsoft.com/office/drawing/2014/main" id="{69B5DDFA-2C34-169F-2D96-5F5C9B0B4A0E}"/>
              </a:ext>
            </a:extLst>
          </p:cNvPr>
          <p:cNvGrpSpPr/>
          <p:nvPr/>
        </p:nvGrpSpPr>
        <p:grpSpPr>
          <a:xfrm>
            <a:off x="4149925" y="2147398"/>
            <a:ext cx="4295875" cy="848650"/>
            <a:chOff x="2616750" y="761575"/>
            <a:chExt cx="4295875" cy="848650"/>
          </a:xfrm>
        </p:grpSpPr>
        <p:grpSp>
          <p:nvGrpSpPr>
            <p:cNvPr id="98" name="Google Shape;130;p16">
              <a:extLst>
                <a:ext uri="{FF2B5EF4-FFF2-40B4-BE49-F238E27FC236}">
                  <a16:creationId xmlns:a16="http://schemas.microsoft.com/office/drawing/2014/main" id="{2740B653-2F5D-241A-24D0-68516806B1EB}"/>
                </a:ext>
              </a:extLst>
            </p:cNvPr>
            <p:cNvGrpSpPr/>
            <p:nvPr/>
          </p:nvGrpSpPr>
          <p:grpSpPr>
            <a:xfrm>
              <a:off x="2621725" y="761575"/>
              <a:ext cx="4290900" cy="299950"/>
              <a:chOff x="2621725" y="761575"/>
              <a:chExt cx="4290900" cy="299950"/>
            </a:xfrm>
          </p:grpSpPr>
          <p:sp>
            <p:nvSpPr>
              <p:cNvPr id="100" name="Google Shape;131;p16">
                <a:extLst>
                  <a:ext uri="{FF2B5EF4-FFF2-40B4-BE49-F238E27FC236}">
                    <a16:creationId xmlns:a16="http://schemas.microsoft.com/office/drawing/2014/main" id="{654D1245-C945-949D-1F64-21FCBFAAA189}"/>
                  </a:ext>
                </a:extLst>
              </p:cNvPr>
              <p:cNvSpPr txBox="1"/>
              <p:nvPr/>
            </p:nvSpPr>
            <p:spPr>
              <a:xfrm>
                <a:off x="2715925" y="761575"/>
                <a:ext cx="4065300" cy="26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/>
                  <a:t>2. </a:t>
                </a:r>
                <a:r>
                  <a:rPr lang="en" sz="900"/>
                  <a:t>A request for authorization code.</a:t>
                </a:r>
                <a:endParaRPr sz="900"/>
              </a:p>
            </p:txBody>
          </p:sp>
          <p:cxnSp>
            <p:nvCxnSpPr>
              <p:cNvPr id="101" name="Google Shape;132;p16">
                <a:extLst>
                  <a:ext uri="{FF2B5EF4-FFF2-40B4-BE49-F238E27FC236}">
                    <a16:creationId xmlns:a16="http://schemas.microsoft.com/office/drawing/2014/main" id="{78D900C7-5387-1C66-234B-0C4AEC56EFAD}"/>
                  </a:ext>
                </a:extLst>
              </p:cNvPr>
              <p:cNvCxnSpPr/>
              <p:nvPr/>
            </p:nvCxnSpPr>
            <p:spPr>
              <a:xfrm>
                <a:off x="2621725" y="1061525"/>
                <a:ext cx="429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99" name="Google Shape;133;p16">
              <a:extLst>
                <a:ext uri="{FF2B5EF4-FFF2-40B4-BE49-F238E27FC236}">
                  <a16:creationId xmlns:a16="http://schemas.microsoft.com/office/drawing/2014/main" id="{0234121D-5D26-E89F-1311-AEC34B9F95CF}"/>
                </a:ext>
              </a:extLst>
            </p:cNvPr>
            <p:cNvSpPr txBox="1"/>
            <p:nvPr/>
          </p:nvSpPr>
          <p:spPr>
            <a:xfrm>
              <a:off x="2616750" y="1061525"/>
              <a:ext cx="42909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highlight>
                    <a:srgbClr val="FFFFFF"/>
                  </a:highlight>
                </a:rPr>
                <a:t>/auth?client_id=photo-app-code-flow-client&amp;response_type=code&amp;scope=openid profile&amp;redirect_uri=http://localhost:8083/callback&amp;state=bG3Y7dl9Y6gD6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grpSp>
        <p:nvGrpSpPr>
          <p:cNvPr id="64" name="Google Shape;134;p16">
            <a:extLst>
              <a:ext uri="{FF2B5EF4-FFF2-40B4-BE49-F238E27FC236}">
                <a16:creationId xmlns:a16="http://schemas.microsoft.com/office/drawing/2014/main" id="{3BA5EBC5-A210-94A3-F97D-E78F1FB1E26C}"/>
              </a:ext>
            </a:extLst>
          </p:cNvPr>
          <p:cNvGrpSpPr/>
          <p:nvPr/>
        </p:nvGrpSpPr>
        <p:grpSpPr>
          <a:xfrm>
            <a:off x="2094750" y="2962923"/>
            <a:ext cx="6356100" cy="262200"/>
            <a:chOff x="561575" y="1577100"/>
            <a:chExt cx="6356100" cy="262200"/>
          </a:xfrm>
        </p:grpSpPr>
        <p:cxnSp>
          <p:nvCxnSpPr>
            <p:cNvPr id="96" name="Google Shape;135;p16">
              <a:extLst>
                <a:ext uri="{FF2B5EF4-FFF2-40B4-BE49-F238E27FC236}">
                  <a16:creationId xmlns:a16="http://schemas.microsoft.com/office/drawing/2014/main" id="{75098AAD-A61A-EAAF-1FC5-D4AE4332FA6A}"/>
                </a:ext>
              </a:extLst>
            </p:cNvPr>
            <p:cNvCxnSpPr/>
            <p:nvPr/>
          </p:nvCxnSpPr>
          <p:spPr>
            <a:xfrm rot="10800000">
              <a:off x="561575" y="1839300"/>
              <a:ext cx="635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" name="Google Shape;136;p16">
              <a:extLst>
                <a:ext uri="{FF2B5EF4-FFF2-40B4-BE49-F238E27FC236}">
                  <a16:creationId xmlns:a16="http://schemas.microsoft.com/office/drawing/2014/main" id="{812A240C-92B0-D55C-11FD-D7916DF25C6B}"/>
                </a:ext>
              </a:extLst>
            </p:cNvPr>
            <p:cNvSpPr txBox="1"/>
            <p:nvPr/>
          </p:nvSpPr>
          <p:spPr>
            <a:xfrm>
              <a:off x="4954475" y="1577100"/>
              <a:ext cx="1953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3. </a:t>
              </a:r>
              <a:r>
                <a:rPr lang="en" sz="900"/>
                <a:t>Present user with a Login page</a:t>
              </a:r>
              <a:endParaRPr sz="900"/>
            </a:p>
          </p:txBody>
        </p:sp>
      </p:grpSp>
      <p:grpSp>
        <p:nvGrpSpPr>
          <p:cNvPr id="65" name="Google Shape;137;p16">
            <a:extLst>
              <a:ext uri="{FF2B5EF4-FFF2-40B4-BE49-F238E27FC236}">
                <a16:creationId xmlns:a16="http://schemas.microsoft.com/office/drawing/2014/main" id="{1000229C-6495-B844-D96F-A9B7C2E7652C}"/>
              </a:ext>
            </a:extLst>
          </p:cNvPr>
          <p:cNvGrpSpPr/>
          <p:nvPr/>
        </p:nvGrpSpPr>
        <p:grpSpPr>
          <a:xfrm>
            <a:off x="2081925" y="3225123"/>
            <a:ext cx="6369550" cy="319500"/>
            <a:chOff x="548750" y="1839300"/>
            <a:chExt cx="6369550" cy="319500"/>
          </a:xfrm>
        </p:grpSpPr>
        <p:cxnSp>
          <p:nvCxnSpPr>
            <p:cNvPr id="94" name="Google Shape;138;p16">
              <a:extLst>
                <a:ext uri="{FF2B5EF4-FFF2-40B4-BE49-F238E27FC236}">
                  <a16:creationId xmlns:a16="http://schemas.microsoft.com/office/drawing/2014/main" id="{543A0384-906A-E0D3-D4E7-45BFA88BC27A}"/>
                </a:ext>
              </a:extLst>
            </p:cNvPr>
            <p:cNvCxnSpPr/>
            <p:nvPr/>
          </p:nvCxnSpPr>
          <p:spPr>
            <a:xfrm>
              <a:off x="550500" y="2111625"/>
              <a:ext cx="636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" name="Google Shape;139;p16">
              <a:extLst>
                <a:ext uri="{FF2B5EF4-FFF2-40B4-BE49-F238E27FC236}">
                  <a16:creationId xmlns:a16="http://schemas.microsoft.com/office/drawing/2014/main" id="{4BB1CCBD-04B2-E59C-661B-BDDCFDF3BF23}"/>
                </a:ext>
              </a:extLst>
            </p:cNvPr>
            <p:cNvSpPr txBox="1"/>
            <p:nvPr/>
          </p:nvSpPr>
          <p:spPr>
            <a:xfrm>
              <a:off x="548750" y="1839300"/>
              <a:ext cx="9579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4.</a:t>
              </a:r>
              <a:r>
                <a:rPr lang="en" sz="900"/>
                <a:t> User logs in</a:t>
              </a:r>
              <a:endParaRPr sz="900"/>
            </a:p>
          </p:txBody>
        </p:sp>
      </p:grpSp>
      <p:grpSp>
        <p:nvGrpSpPr>
          <p:cNvPr id="66" name="Google Shape;140;p16">
            <a:extLst>
              <a:ext uri="{FF2B5EF4-FFF2-40B4-BE49-F238E27FC236}">
                <a16:creationId xmlns:a16="http://schemas.microsoft.com/office/drawing/2014/main" id="{29053B4D-8353-E958-4207-A130A2921643}"/>
              </a:ext>
            </a:extLst>
          </p:cNvPr>
          <p:cNvGrpSpPr/>
          <p:nvPr/>
        </p:nvGrpSpPr>
        <p:grpSpPr>
          <a:xfrm>
            <a:off x="2091925" y="3550160"/>
            <a:ext cx="6351300" cy="267737"/>
            <a:chOff x="558750" y="2164338"/>
            <a:chExt cx="6351300" cy="267737"/>
          </a:xfrm>
        </p:grpSpPr>
        <p:cxnSp>
          <p:nvCxnSpPr>
            <p:cNvPr id="92" name="Google Shape;141;p16">
              <a:extLst>
                <a:ext uri="{FF2B5EF4-FFF2-40B4-BE49-F238E27FC236}">
                  <a16:creationId xmlns:a16="http://schemas.microsoft.com/office/drawing/2014/main" id="{1BE09862-3DA6-19A2-57D0-B3612F39193A}"/>
                </a:ext>
              </a:extLst>
            </p:cNvPr>
            <p:cNvCxnSpPr/>
            <p:nvPr/>
          </p:nvCxnSpPr>
          <p:spPr>
            <a:xfrm rot="10800000">
              <a:off x="558750" y="2432075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142;p16">
              <a:extLst>
                <a:ext uri="{FF2B5EF4-FFF2-40B4-BE49-F238E27FC236}">
                  <a16:creationId xmlns:a16="http://schemas.microsoft.com/office/drawing/2014/main" id="{87E5C0A9-BF15-4AE0-184F-F7ECF6875DC0}"/>
                </a:ext>
              </a:extLst>
            </p:cNvPr>
            <p:cNvSpPr txBox="1"/>
            <p:nvPr/>
          </p:nvSpPr>
          <p:spPr>
            <a:xfrm>
              <a:off x="5340700" y="2164338"/>
              <a:ext cx="15282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5. </a:t>
              </a:r>
              <a:r>
                <a:rPr lang="en" sz="900"/>
                <a:t>Present Consent Page</a:t>
              </a:r>
              <a:endParaRPr sz="900"/>
            </a:p>
          </p:txBody>
        </p:sp>
      </p:grpSp>
      <p:grpSp>
        <p:nvGrpSpPr>
          <p:cNvPr id="67" name="Google Shape;143;p16">
            <a:extLst>
              <a:ext uri="{FF2B5EF4-FFF2-40B4-BE49-F238E27FC236}">
                <a16:creationId xmlns:a16="http://schemas.microsoft.com/office/drawing/2014/main" id="{70FDC14B-439E-C0B2-5AB9-30AB00E67CA5}"/>
              </a:ext>
            </a:extLst>
          </p:cNvPr>
          <p:cNvGrpSpPr/>
          <p:nvPr/>
        </p:nvGrpSpPr>
        <p:grpSpPr>
          <a:xfrm>
            <a:off x="2091900" y="3887173"/>
            <a:ext cx="6351300" cy="267600"/>
            <a:chOff x="558725" y="2501350"/>
            <a:chExt cx="6351300" cy="267600"/>
          </a:xfrm>
        </p:grpSpPr>
        <p:cxnSp>
          <p:nvCxnSpPr>
            <p:cNvPr id="90" name="Google Shape;144;p16">
              <a:extLst>
                <a:ext uri="{FF2B5EF4-FFF2-40B4-BE49-F238E27FC236}">
                  <a16:creationId xmlns:a16="http://schemas.microsoft.com/office/drawing/2014/main" id="{DCDE32ED-0C83-A149-FEF6-A89DE11BF429}"/>
                </a:ext>
              </a:extLst>
            </p:cNvPr>
            <p:cNvCxnSpPr/>
            <p:nvPr/>
          </p:nvCxnSpPr>
          <p:spPr>
            <a:xfrm>
              <a:off x="558725" y="2768950"/>
              <a:ext cx="6351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" name="Google Shape;145;p16">
              <a:extLst>
                <a:ext uri="{FF2B5EF4-FFF2-40B4-BE49-F238E27FC236}">
                  <a16:creationId xmlns:a16="http://schemas.microsoft.com/office/drawing/2014/main" id="{340EE4E4-12B3-F382-FC1A-093D3EC5C552}"/>
                </a:ext>
              </a:extLst>
            </p:cNvPr>
            <p:cNvSpPr txBox="1"/>
            <p:nvPr/>
          </p:nvSpPr>
          <p:spPr>
            <a:xfrm>
              <a:off x="558725" y="2501350"/>
              <a:ext cx="47328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6. </a:t>
              </a:r>
              <a:r>
                <a:rPr lang="en" sz="900"/>
                <a:t>User authorizes website to access the requested information.</a:t>
              </a:r>
              <a:endParaRPr sz="900"/>
            </a:p>
          </p:txBody>
        </p:sp>
      </p:grpSp>
      <p:grpSp>
        <p:nvGrpSpPr>
          <p:cNvPr id="68" name="Google Shape;146;p16">
            <a:extLst>
              <a:ext uri="{FF2B5EF4-FFF2-40B4-BE49-F238E27FC236}">
                <a16:creationId xmlns:a16="http://schemas.microsoft.com/office/drawing/2014/main" id="{5A923008-3368-814B-8EED-49179773BE75}"/>
              </a:ext>
            </a:extLst>
          </p:cNvPr>
          <p:cNvGrpSpPr/>
          <p:nvPr/>
        </p:nvGrpSpPr>
        <p:grpSpPr>
          <a:xfrm>
            <a:off x="4162325" y="4426648"/>
            <a:ext cx="4289100" cy="466800"/>
            <a:chOff x="2629150" y="3040825"/>
            <a:chExt cx="4289100" cy="466800"/>
          </a:xfrm>
        </p:grpSpPr>
        <p:cxnSp>
          <p:nvCxnSpPr>
            <p:cNvPr id="87" name="Google Shape;147;p16">
              <a:extLst>
                <a:ext uri="{FF2B5EF4-FFF2-40B4-BE49-F238E27FC236}">
                  <a16:creationId xmlns:a16="http://schemas.microsoft.com/office/drawing/2014/main" id="{094122ED-B9DB-F41A-6422-68F7089B83F9}"/>
                </a:ext>
              </a:extLst>
            </p:cNvPr>
            <p:cNvCxnSpPr/>
            <p:nvPr/>
          </p:nvCxnSpPr>
          <p:spPr>
            <a:xfrm rot="10800000">
              <a:off x="2629150" y="3303025"/>
              <a:ext cx="428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8" name="Google Shape;148;p16">
              <a:extLst>
                <a:ext uri="{FF2B5EF4-FFF2-40B4-BE49-F238E27FC236}">
                  <a16:creationId xmlns:a16="http://schemas.microsoft.com/office/drawing/2014/main" id="{D7ECE162-7D26-C798-90CF-7BE98D62A57B}"/>
                </a:ext>
              </a:extLst>
            </p:cNvPr>
            <p:cNvSpPr txBox="1"/>
            <p:nvPr/>
          </p:nvSpPr>
          <p:spPr>
            <a:xfrm>
              <a:off x="5513225" y="3040825"/>
              <a:ext cx="13557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7.</a:t>
              </a:r>
              <a:r>
                <a:rPr lang="en" sz="900"/>
                <a:t> Authorization code</a:t>
              </a:r>
              <a:endParaRPr sz="900"/>
            </a:p>
          </p:txBody>
        </p:sp>
        <p:sp>
          <p:nvSpPr>
            <p:cNvPr id="89" name="Google Shape;149;p16">
              <a:extLst>
                <a:ext uri="{FF2B5EF4-FFF2-40B4-BE49-F238E27FC236}">
                  <a16:creationId xmlns:a16="http://schemas.microsoft.com/office/drawing/2014/main" id="{E84BA939-37C6-E5F8-6E7D-783CDFF4CF16}"/>
                </a:ext>
              </a:extLst>
            </p:cNvPr>
            <p:cNvSpPr txBox="1"/>
            <p:nvPr/>
          </p:nvSpPr>
          <p:spPr>
            <a:xfrm>
              <a:off x="3357125" y="3303025"/>
              <a:ext cx="3511800" cy="2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05050"/>
                  </a:solidFill>
                  <a:highlight>
                    <a:srgbClr val="FFFFFF"/>
                  </a:highlight>
                </a:rPr>
                <a:t>Redirect to http://localhost:8083/callback?code=99feb5f9-4707...</a:t>
              </a:r>
              <a:endParaRPr/>
            </a:p>
          </p:txBody>
        </p:sp>
      </p:grpSp>
      <p:grpSp>
        <p:nvGrpSpPr>
          <p:cNvPr id="69" name="Google Shape;150;p16">
            <a:extLst>
              <a:ext uri="{FF2B5EF4-FFF2-40B4-BE49-F238E27FC236}">
                <a16:creationId xmlns:a16="http://schemas.microsoft.com/office/drawing/2014/main" id="{98B11679-46CC-B822-CAE1-E5C87F43921C}"/>
              </a:ext>
            </a:extLst>
          </p:cNvPr>
          <p:cNvGrpSpPr/>
          <p:nvPr/>
        </p:nvGrpSpPr>
        <p:grpSpPr>
          <a:xfrm>
            <a:off x="4154900" y="4988173"/>
            <a:ext cx="4271750" cy="472285"/>
            <a:chOff x="2621725" y="3602350"/>
            <a:chExt cx="4271750" cy="472285"/>
          </a:xfrm>
        </p:grpSpPr>
        <p:cxnSp>
          <p:nvCxnSpPr>
            <p:cNvPr id="84" name="Google Shape;151;p16">
              <a:extLst>
                <a:ext uri="{FF2B5EF4-FFF2-40B4-BE49-F238E27FC236}">
                  <a16:creationId xmlns:a16="http://schemas.microsoft.com/office/drawing/2014/main" id="{6CA8FE45-7482-F63D-F006-EA21E704DCD5}"/>
                </a:ext>
              </a:extLst>
            </p:cNvPr>
            <p:cNvCxnSpPr/>
            <p:nvPr/>
          </p:nvCxnSpPr>
          <p:spPr>
            <a:xfrm>
              <a:off x="2629275" y="3869950"/>
              <a:ext cx="426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110CC27B-867E-40B9-0532-2DB26B1F97E2}"/>
                </a:ext>
              </a:extLst>
            </p:cNvPr>
            <p:cNvSpPr txBox="1"/>
            <p:nvPr/>
          </p:nvSpPr>
          <p:spPr>
            <a:xfrm>
              <a:off x="2621725" y="3602350"/>
              <a:ext cx="29004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8.</a:t>
              </a:r>
              <a:r>
                <a:rPr lang="en" sz="900"/>
                <a:t> Exchange Authorization Code for an Access Token</a:t>
              </a:r>
              <a:endParaRPr sz="900"/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A9B69E37-FAD9-29A3-5C72-CFCD8214C03A}"/>
                </a:ext>
              </a:extLst>
            </p:cNvPr>
            <p:cNvSpPr txBox="1"/>
            <p:nvPr/>
          </p:nvSpPr>
          <p:spPr>
            <a:xfrm>
              <a:off x="2644527" y="3812435"/>
              <a:ext cx="2859300" cy="2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HTTP Post /token + Code + Client ID + Client Secret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cxnSp>
        <p:nvCxnSpPr>
          <p:cNvPr id="70" name="Google Shape;154;p16">
            <a:extLst>
              <a:ext uri="{FF2B5EF4-FFF2-40B4-BE49-F238E27FC236}">
                <a16:creationId xmlns:a16="http://schemas.microsoft.com/office/drawing/2014/main" id="{B432B27A-AA9A-D86B-A123-2ED8C4A36212}"/>
              </a:ext>
            </a:extLst>
          </p:cNvPr>
          <p:cNvCxnSpPr/>
          <p:nvPr/>
        </p:nvCxnSpPr>
        <p:spPr>
          <a:xfrm rot="10800000">
            <a:off x="4162525" y="5674822"/>
            <a:ext cx="42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55;p16">
            <a:extLst>
              <a:ext uri="{FF2B5EF4-FFF2-40B4-BE49-F238E27FC236}">
                <a16:creationId xmlns:a16="http://schemas.microsoft.com/office/drawing/2014/main" id="{2A98FE02-1D71-9736-9861-DA519146B122}"/>
              </a:ext>
            </a:extLst>
          </p:cNvPr>
          <p:cNvSpPr txBox="1"/>
          <p:nvPr/>
        </p:nvSpPr>
        <p:spPr>
          <a:xfrm>
            <a:off x="5649563" y="5425214"/>
            <a:ext cx="2999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9. </a:t>
            </a:r>
            <a:r>
              <a:rPr lang="en" sz="900"/>
              <a:t>Response with an Access Token + Refresh Token</a:t>
            </a:r>
            <a:endParaRPr sz="900"/>
          </a:p>
        </p:txBody>
      </p:sp>
      <p:grpSp>
        <p:nvGrpSpPr>
          <p:cNvPr id="72" name="Google Shape;156;p16">
            <a:extLst>
              <a:ext uri="{FF2B5EF4-FFF2-40B4-BE49-F238E27FC236}">
                <a16:creationId xmlns:a16="http://schemas.microsoft.com/office/drawing/2014/main" id="{5AFF3519-1D78-04E6-FD2B-F79FC30E4DA7}"/>
              </a:ext>
            </a:extLst>
          </p:cNvPr>
          <p:cNvGrpSpPr/>
          <p:nvPr/>
        </p:nvGrpSpPr>
        <p:grpSpPr>
          <a:xfrm>
            <a:off x="4154900" y="5775473"/>
            <a:ext cx="5931650" cy="319500"/>
            <a:chOff x="2621725" y="4389650"/>
            <a:chExt cx="5931650" cy="319500"/>
          </a:xfrm>
        </p:grpSpPr>
        <p:cxnSp>
          <p:nvCxnSpPr>
            <p:cNvPr id="82" name="Google Shape;157;p16">
              <a:extLst>
                <a:ext uri="{FF2B5EF4-FFF2-40B4-BE49-F238E27FC236}">
                  <a16:creationId xmlns:a16="http://schemas.microsoft.com/office/drawing/2014/main" id="{FE02E7D4-FE96-DE99-8F32-553F676618BE}"/>
                </a:ext>
              </a:extLst>
            </p:cNvPr>
            <p:cNvCxnSpPr/>
            <p:nvPr/>
          </p:nvCxnSpPr>
          <p:spPr>
            <a:xfrm>
              <a:off x="2629275" y="4666950"/>
              <a:ext cx="5924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3" name="Google Shape;158;p16">
              <a:extLst>
                <a:ext uri="{FF2B5EF4-FFF2-40B4-BE49-F238E27FC236}">
                  <a16:creationId xmlns:a16="http://schemas.microsoft.com/office/drawing/2014/main" id="{1D2C45B1-8BE4-8048-8BE8-AA40761D6E70}"/>
                </a:ext>
              </a:extLst>
            </p:cNvPr>
            <p:cNvSpPr txBox="1"/>
            <p:nvPr/>
          </p:nvSpPr>
          <p:spPr>
            <a:xfrm>
              <a:off x="2621725" y="4389650"/>
              <a:ext cx="2514300" cy="31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10.</a:t>
              </a:r>
              <a:r>
                <a:rPr lang="en" sz="900"/>
                <a:t> Request user data with an Access Token.</a:t>
              </a:r>
              <a:endParaRPr sz="900"/>
            </a:p>
          </p:txBody>
        </p:sp>
      </p:grpSp>
      <p:grpSp>
        <p:nvGrpSpPr>
          <p:cNvPr id="73" name="Google Shape;159;p16">
            <a:extLst>
              <a:ext uri="{FF2B5EF4-FFF2-40B4-BE49-F238E27FC236}">
                <a16:creationId xmlns:a16="http://schemas.microsoft.com/office/drawing/2014/main" id="{38BDC21C-AE2E-6743-207B-05E8576A94A8}"/>
              </a:ext>
            </a:extLst>
          </p:cNvPr>
          <p:cNvGrpSpPr/>
          <p:nvPr/>
        </p:nvGrpSpPr>
        <p:grpSpPr>
          <a:xfrm>
            <a:off x="8443150" y="6021029"/>
            <a:ext cx="1668000" cy="278221"/>
            <a:chOff x="6909975" y="4544825"/>
            <a:chExt cx="1668000" cy="278221"/>
          </a:xfrm>
        </p:grpSpPr>
        <p:cxnSp>
          <p:nvCxnSpPr>
            <p:cNvPr id="80" name="Google Shape;160;p16">
              <a:extLst>
                <a:ext uri="{FF2B5EF4-FFF2-40B4-BE49-F238E27FC236}">
                  <a16:creationId xmlns:a16="http://schemas.microsoft.com/office/drawing/2014/main" id="{C2A3410B-68D0-412A-E70D-386B9C1885E0}"/>
                </a:ext>
              </a:extLst>
            </p:cNvPr>
            <p:cNvCxnSpPr/>
            <p:nvPr/>
          </p:nvCxnSpPr>
          <p:spPr>
            <a:xfrm rot="10800000">
              <a:off x="6909975" y="4823046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" name="Google Shape;161;p16">
              <a:extLst>
                <a:ext uri="{FF2B5EF4-FFF2-40B4-BE49-F238E27FC236}">
                  <a16:creationId xmlns:a16="http://schemas.microsoft.com/office/drawing/2014/main" id="{AB95FF7F-23B9-58DB-25E9-F8E316C8ADF7}"/>
                </a:ext>
              </a:extLst>
            </p:cNvPr>
            <p:cNvSpPr txBox="1"/>
            <p:nvPr/>
          </p:nvSpPr>
          <p:spPr>
            <a:xfrm>
              <a:off x="6947400" y="4544825"/>
              <a:ext cx="1605900" cy="2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11. </a:t>
              </a:r>
              <a:r>
                <a:rPr lang="en" sz="900"/>
                <a:t>Validate token</a:t>
              </a:r>
              <a:endParaRPr sz="900"/>
            </a:p>
          </p:txBody>
        </p:sp>
      </p:grpSp>
      <p:grpSp>
        <p:nvGrpSpPr>
          <p:cNvPr id="74" name="Google Shape;162;p16">
            <a:extLst>
              <a:ext uri="{FF2B5EF4-FFF2-40B4-BE49-F238E27FC236}">
                <a16:creationId xmlns:a16="http://schemas.microsoft.com/office/drawing/2014/main" id="{EDA99752-F445-68A2-7F3D-F7467B9EBEC1}"/>
              </a:ext>
            </a:extLst>
          </p:cNvPr>
          <p:cNvGrpSpPr/>
          <p:nvPr/>
        </p:nvGrpSpPr>
        <p:grpSpPr>
          <a:xfrm>
            <a:off x="8440950" y="6245002"/>
            <a:ext cx="1678475" cy="267900"/>
            <a:chOff x="6907775" y="4694850"/>
            <a:chExt cx="1678475" cy="267900"/>
          </a:xfrm>
        </p:grpSpPr>
        <p:cxnSp>
          <p:nvCxnSpPr>
            <p:cNvPr id="78" name="Google Shape;163;p16">
              <a:extLst>
                <a:ext uri="{FF2B5EF4-FFF2-40B4-BE49-F238E27FC236}">
                  <a16:creationId xmlns:a16="http://schemas.microsoft.com/office/drawing/2014/main" id="{15902AE2-DE92-63E7-6AB3-042D1B37A83C}"/>
                </a:ext>
              </a:extLst>
            </p:cNvPr>
            <p:cNvCxnSpPr/>
            <p:nvPr/>
          </p:nvCxnSpPr>
          <p:spPr>
            <a:xfrm>
              <a:off x="6918250" y="4962750"/>
              <a:ext cx="166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Google Shape;164;p16">
              <a:extLst>
                <a:ext uri="{FF2B5EF4-FFF2-40B4-BE49-F238E27FC236}">
                  <a16:creationId xmlns:a16="http://schemas.microsoft.com/office/drawing/2014/main" id="{53BFCDE4-5653-5239-BA26-F19AF5101E96}"/>
                </a:ext>
              </a:extLst>
            </p:cNvPr>
            <p:cNvSpPr txBox="1"/>
            <p:nvPr/>
          </p:nvSpPr>
          <p:spPr>
            <a:xfrm>
              <a:off x="6907775" y="4694850"/>
              <a:ext cx="665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12.</a:t>
              </a:r>
              <a:r>
                <a:rPr lang="en" sz="900"/>
                <a:t> Valid</a:t>
              </a:r>
              <a:endParaRPr sz="900"/>
            </a:p>
          </p:txBody>
        </p:sp>
      </p:grpSp>
      <p:grpSp>
        <p:nvGrpSpPr>
          <p:cNvPr id="75" name="Google Shape;165;p16">
            <a:extLst>
              <a:ext uri="{FF2B5EF4-FFF2-40B4-BE49-F238E27FC236}">
                <a16:creationId xmlns:a16="http://schemas.microsoft.com/office/drawing/2014/main" id="{6BEF7897-543D-BC10-95F7-4D5ACC02A8D4}"/>
              </a:ext>
            </a:extLst>
          </p:cNvPr>
          <p:cNvGrpSpPr/>
          <p:nvPr/>
        </p:nvGrpSpPr>
        <p:grpSpPr>
          <a:xfrm>
            <a:off x="4154125" y="6365134"/>
            <a:ext cx="5940600" cy="279218"/>
            <a:chOff x="2620950" y="4814982"/>
            <a:chExt cx="5940600" cy="279218"/>
          </a:xfrm>
        </p:grpSpPr>
        <p:cxnSp>
          <p:nvCxnSpPr>
            <p:cNvPr id="76" name="Google Shape;166;p16">
              <a:extLst>
                <a:ext uri="{FF2B5EF4-FFF2-40B4-BE49-F238E27FC236}">
                  <a16:creationId xmlns:a16="http://schemas.microsoft.com/office/drawing/2014/main" id="{79F21E23-F812-5306-90ED-2826802414A7}"/>
                </a:ext>
              </a:extLst>
            </p:cNvPr>
            <p:cNvCxnSpPr/>
            <p:nvPr/>
          </p:nvCxnSpPr>
          <p:spPr>
            <a:xfrm rot="10800000">
              <a:off x="2620950" y="5094200"/>
              <a:ext cx="59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167;p16">
              <a:extLst>
                <a:ext uri="{FF2B5EF4-FFF2-40B4-BE49-F238E27FC236}">
                  <a16:creationId xmlns:a16="http://schemas.microsoft.com/office/drawing/2014/main" id="{501AC7EC-A843-3376-F790-E65EEF857813}"/>
                </a:ext>
              </a:extLst>
            </p:cNvPr>
            <p:cNvSpPr txBox="1"/>
            <p:nvPr/>
          </p:nvSpPr>
          <p:spPr>
            <a:xfrm>
              <a:off x="2719676" y="4814982"/>
              <a:ext cx="16680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/>
                <a:t>13. </a:t>
              </a:r>
              <a:r>
                <a:rPr lang="en" sz="900"/>
                <a:t>Respond with a result</a:t>
              </a:r>
              <a:endParaRPr sz="900"/>
            </a:p>
          </p:txBody>
        </p:sp>
      </p:grpSp>
    </p:spTree>
    <p:extLst>
      <p:ext uri="{BB962C8B-B14F-4D97-AF65-F5344CB8AC3E}">
        <p14:creationId xmlns:p14="http://schemas.microsoft.com/office/powerpoint/2010/main" val="425633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2E2C-E606-14C4-DAAC-5BF366F41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5535828-EAE0-AF9D-BD6D-5068B383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907EA9-8044-BD10-16C7-214E68694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</p:spTree>
    <p:extLst>
      <p:ext uri="{BB962C8B-B14F-4D97-AF65-F5344CB8AC3E}">
        <p14:creationId xmlns:p14="http://schemas.microsoft.com/office/powerpoint/2010/main" val="128763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B7507-13C0-8A79-EF63-3CA51828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60;p14">
            <a:extLst>
              <a:ext uri="{FF2B5EF4-FFF2-40B4-BE49-F238E27FC236}">
                <a16:creationId xmlns:a16="http://schemas.microsoft.com/office/drawing/2014/main" id="{22480A5B-67E5-151C-6648-62707ECF57EE}"/>
              </a:ext>
            </a:extLst>
          </p:cNvPr>
          <p:cNvGrpSpPr/>
          <p:nvPr/>
        </p:nvGrpSpPr>
        <p:grpSpPr>
          <a:xfrm>
            <a:off x="1569962" y="1821380"/>
            <a:ext cx="510300" cy="733675"/>
            <a:chOff x="211375" y="311000"/>
            <a:chExt cx="510300" cy="733675"/>
          </a:xfrm>
        </p:grpSpPr>
        <p:sp>
          <p:nvSpPr>
            <p:cNvPr id="21" name="Google Shape;61;p14">
              <a:extLst>
                <a:ext uri="{FF2B5EF4-FFF2-40B4-BE49-F238E27FC236}">
                  <a16:creationId xmlns:a16="http://schemas.microsoft.com/office/drawing/2014/main" id="{D42C8316-C353-7C82-15EB-C7D24F92FF49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2;p14">
              <a:extLst>
                <a:ext uri="{FF2B5EF4-FFF2-40B4-BE49-F238E27FC236}">
                  <a16:creationId xmlns:a16="http://schemas.microsoft.com/office/drawing/2014/main" id="{C58F5881-D5C5-2F94-1C1C-2A1544D0439C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0BC7C2CE-7FD8-BF24-60CC-46250C03C44D}"/>
              </a:ext>
            </a:extLst>
          </p:cNvPr>
          <p:cNvSpPr/>
          <p:nvPr/>
        </p:nvSpPr>
        <p:spPr>
          <a:xfrm>
            <a:off x="2690312" y="1821380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89334B32-23C7-D909-7D0A-22835B52C17F}"/>
              </a:ext>
            </a:extLst>
          </p:cNvPr>
          <p:cNvSpPr txBox="1"/>
          <p:nvPr/>
        </p:nvSpPr>
        <p:spPr>
          <a:xfrm>
            <a:off x="2726162" y="18692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48E061D9-B383-8C4A-45F4-0D22B97657C4}"/>
              </a:ext>
            </a:extLst>
          </p:cNvPr>
          <p:cNvSpPr/>
          <p:nvPr/>
        </p:nvSpPr>
        <p:spPr>
          <a:xfrm>
            <a:off x="2813912" y="2698580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3EDF775C-A1AC-64EA-F32C-2BF12647F3B2}"/>
              </a:ext>
            </a:extLst>
          </p:cNvPr>
          <p:cNvSpPr/>
          <p:nvPr/>
        </p:nvSpPr>
        <p:spPr>
          <a:xfrm>
            <a:off x="8691812" y="2250255"/>
            <a:ext cx="1536600" cy="13317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1A892DA2-FCD5-C425-3AB2-B33437058D16}"/>
              </a:ext>
            </a:extLst>
          </p:cNvPr>
          <p:cNvSpPr txBox="1"/>
          <p:nvPr/>
        </p:nvSpPr>
        <p:spPr>
          <a:xfrm>
            <a:off x="8850337" y="2318405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9F3C0E9D-58BE-21AE-66B0-1F1D5EFFF88B}"/>
              </a:ext>
            </a:extLst>
          </p:cNvPr>
          <p:cNvSpPr txBox="1"/>
          <p:nvPr/>
        </p:nvSpPr>
        <p:spPr>
          <a:xfrm>
            <a:off x="8793962" y="1708855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92FAC8BA-E164-7980-A841-D4658594A6A2}"/>
              </a:ext>
            </a:extLst>
          </p:cNvPr>
          <p:cNvSpPr/>
          <p:nvPr/>
        </p:nvSpPr>
        <p:spPr>
          <a:xfrm>
            <a:off x="8877962" y="2842155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grpSp>
        <p:nvGrpSpPr>
          <p:cNvPr id="12" name="Google Shape;70;p14">
            <a:extLst>
              <a:ext uri="{FF2B5EF4-FFF2-40B4-BE49-F238E27FC236}">
                <a16:creationId xmlns:a16="http://schemas.microsoft.com/office/drawing/2014/main" id="{65B0721F-048B-9F2C-49ED-91E3B62FF65B}"/>
              </a:ext>
            </a:extLst>
          </p:cNvPr>
          <p:cNvGrpSpPr/>
          <p:nvPr/>
        </p:nvGrpSpPr>
        <p:grpSpPr>
          <a:xfrm>
            <a:off x="4008987" y="2751830"/>
            <a:ext cx="4841350" cy="289650"/>
            <a:chOff x="2650400" y="1097925"/>
            <a:chExt cx="4841350" cy="289650"/>
          </a:xfrm>
        </p:grpSpPr>
        <p:cxnSp>
          <p:nvCxnSpPr>
            <p:cNvPr id="19" name="Google Shape;71;p14">
              <a:extLst>
                <a:ext uri="{FF2B5EF4-FFF2-40B4-BE49-F238E27FC236}">
                  <a16:creationId xmlns:a16="http://schemas.microsoft.com/office/drawing/2014/main" id="{4EFE68E0-0DFE-2A91-8567-D4284563E63A}"/>
                </a:ext>
              </a:extLst>
            </p:cNvPr>
            <p:cNvCxnSpPr/>
            <p:nvPr/>
          </p:nvCxnSpPr>
          <p:spPr>
            <a:xfrm>
              <a:off x="2730150" y="1387575"/>
              <a:ext cx="4761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72;p14">
              <a:extLst>
                <a:ext uri="{FF2B5EF4-FFF2-40B4-BE49-F238E27FC236}">
                  <a16:creationId xmlns:a16="http://schemas.microsoft.com/office/drawing/2014/main" id="{B6F534DC-5E64-6D24-9DCA-CA48AD0D1FFE}"/>
                </a:ext>
              </a:extLst>
            </p:cNvPr>
            <p:cNvSpPr txBox="1"/>
            <p:nvPr/>
          </p:nvSpPr>
          <p:spPr>
            <a:xfrm>
              <a:off x="2650400" y="1097925"/>
              <a:ext cx="16359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Authorization request</a:t>
              </a:r>
              <a:endParaRPr sz="1000" b="1"/>
            </a:p>
          </p:txBody>
        </p:sp>
      </p:grp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B8DFC797-7671-0492-3DB7-DCDB21A7AF02}"/>
              </a:ext>
            </a:extLst>
          </p:cNvPr>
          <p:cNvSpPr txBox="1"/>
          <p:nvPr/>
        </p:nvSpPr>
        <p:spPr>
          <a:xfrm>
            <a:off x="4075762" y="3041480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38BF685D-20EA-4F95-C566-E5D9FA812E87}"/>
              </a:ext>
            </a:extLst>
          </p:cNvPr>
          <p:cNvSpPr txBox="1"/>
          <p:nvPr/>
        </p:nvSpPr>
        <p:spPr>
          <a:xfrm>
            <a:off x="4147437" y="3879605"/>
            <a:ext cx="62841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GET /authorize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?response_type</a:t>
            </a:r>
            <a:r>
              <a:rPr lang="en">
                <a:solidFill>
                  <a:srgbClr val="000000"/>
                </a:solidFill>
              </a:rPr>
              <a:t>=code                  </a:t>
            </a:r>
            <a:r>
              <a:rPr lang="en" sz="1200">
                <a:solidFill>
                  <a:srgbClr val="000000"/>
                </a:solidFill>
              </a:rPr>
              <a:t>  // Required. Must be “code”</a:t>
            </a:r>
            <a:r>
              <a:rPr lang="en">
                <a:solidFill>
                  <a:srgbClr val="000000"/>
                </a:solidFill>
              </a:rPr>
              <a:t>                            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>&amp;state</a:t>
            </a:r>
            <a:r>
              <a:rPr lang="en">
                <a:solidFill>
                  <a:srgbClr val="000000"/>
                </a:solidFill>
              </a:rPr>
              <a:t>=hv8hf0h2i7d                       </a:t>
            </a:r>
            <a:r>
              <a:rPr lang="en" sz="1200">
                <a:solidFill>
                  <a:srgbClr val="000000"/>
                </a:solidFill>
              </a:rPr>
              <a:t>  // Recommended</a:t>
            </a:r>
            <a:endParaRPr sz="900">
              <a:solidFill>
                <a:srgbClr val="292929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&amp;redirect_uri</a:t>
            </a:r>
            <a:r>
              <a:rPr lang="en">
                <a:solidFill>
                  <a:srgbClr val="000000"/>
                </a:solidFill>
              </a:rPr>
              <a:t>= </a:t>
            </a:r>
            <a:r>
              <a:rPr lang="en">
                <a:solidFill>
                  <a:srgbClr val="292929"/>
                </a:solidFill>
              </a:rPr>
              <a:t>{Redirect uri}           </a:t>
            </a:r>
            <a:r>
              <a:rPr lang="en" sz="1200">
                <a:solidFill>
                  <a:srgbClr val="292929"/>
                </a:solidFill>
              </a:rPr>
              <a:t>// Optional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2929"/>
                </a:solidFill>
              </a:rPr>
              <a:t>&amp;scope</a:t>
            </a:r>
            <a:r>
              <a:rPr lang="en">
                <a:solidFill>
                  <a:srgbClr val="292929"/>
                </a:solidFill>
              </a:rPr>
              <a:t>={Scopes}                   </a:t>
            </a:r>
            <a:r>
              <a:rPr lang="en" sz="1300">
                <a:solidFill>
                  <a:srgbClr val="292929"/>
                </a:solidFill>
              </a:rPr>
              <a:t>       </a:t>
            </a:r>
            <a:r>
              <a:rPr lang="en" sz="1200">
                <a:solidFill>
                  <a:srgbClr val="292929"/>
                </a:solidFill>
              </a:rPr>
              <a:t>   // Optional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&amp;client_id</a:t>
            </a:r>
            <a:r>
              <a:rPr lang="en">
                <a:solidFill>
                  <a:srgbClr val="000000"/>
                </a:solidFill>
              </a:rPr>
              <a:t>=</a:t>
            </a:r>
            <a:r>
              <a:rPr lang="en">
                <a:solidFill>
                  <a:srgbClr val="292929"/>
                </a:solidFill>
              </a:rPr>
              <a:t>{Client Id}                       </a:t>
            </a:r>
            <a:r>
              <a:rPr lang="en" sz="1200">
                <a:solidFill>
                  <a:srgbClr val="292929"/>
                </a:solidFill>
              </a:rPr>
              <a:t>// Required   </a:t>
            </a:r>
            <a:endParaRPr sz="1200">
              <a:solidFill>
                <a:srgbClr val="292929"/>
              </a:solidFill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-sUEoAV-txYvhniiuJ4-gwNCtsiD2XiIPvLQYm-sUsE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&amp;code_challenge_method=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S256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         </a:t>
            </a:r>
            <a:r>
              <a:rPr lang="en">
                <a:solidFill>
                  <a:srgbClr val="292929"/>
                </a:solidFill>
              </a:rPr>
              <a:t>             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3E200B37-FCAB-534F-C8C9-00AC6D70CC20}"/>
              </a:ext>
            </a:extLst>
          </p:cNvPr>
          <p:cNvSpPr/>
          <p:nvPr/>
        </p:nvSpPr>
        <p:spPr>
          <a:xfrm>
            <a:off x="3255237" y="5227405"/>
            <a:ext cx="892200" cy="28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25F383A-2B67-C30F-9B36-C6CA3D64E829}"/>
              </a:ext>
            </a:extLst>
          </p:cNvPr>
          <p:cNvSpPr/>
          <p:nvPr/>
        </p:nvSpPr>
        <p:spPr>
          <a:xfrm rot="-1156912">
            <a:off x="3407690" y="5719500"/>
            <a:ext cx="892144" cy="2895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7;p14">
            <a:extLst>
              <a:ext uri="{FF2B5EF4-FFF2-40B4-BE49-F238E27FC236}">
                <a16:creationId xmlns:a16="http://schemas.microsoft.com/office/drawing/2014/main" id="{13DC1BAC-8BAA-E1E4-505F-88FFA39D17C8}"/>
              </a:ext>
            </a:extLst>
          </p:cNvPr>
          <p:cNvSpPr txBox="1"/>
          <p:nvPr/>
        </p:nvSpPr>
        <p:spPr>
          <a:xfrm>
            <a:off x="4768062" y="6010205"/>
            <a:ext cx="5588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code_verifier = jWJS7olsI78LF-hcNHO1QBMqVX06iN5Z837vD6UXO3g</a:t>
            </a:r>
            <a:endParaRPr sz="1700">
              <a:solidFill>
                <a:srgbClr val="FF0000"/>
              </a:solidFill>
            </a:endParaRPr>
          </a:p>
        </p:txBody>
      </p:sp>
      <p:sp>
        <p:nvSpPr>
          <p:cNvPr id="18" name="Google Shape;78;p14">
            <a:extLst>
              <a:ext uri="{FF2B5EF4-FFF2-40B4-BE49-F238E27FC236}">
                <a16:creationId xmlns:a16="http://schemas.microsoft.com/office/drawing/2014/main" id="{765DD6F6-FC89-F7E2-32E5-D0E114F755F6}"/>
              </a:ext>
            </a:extLst>
          </p:cNvPr>
          <p:cNvSpPr txBox="1"/>
          <p:nvPr/>
        </p:nvSpPr>
        <p:spPr>
          <a:xfrm>
            <a:off x="7070079" y="5426564"/>
            <a:ext cx="937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 “plain”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189700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209D4-D94C-0EB1-3175-B5BB4709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PKCE </a:t>
            </a:r>
            <a:r>
              <a:rPr lang="fr-FR" dirty="0" err="1"/>
              <a:t>Enhance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Code flow</a:t>
            </a:r>
          </a:p>
        </p:txBody>
      </p:sp>
      <p:grpSp>
        <p:nvGrpSpPr>
          <p:cNvPr id="4" name="Google Shape;83;p15">
            <a:extLst>
              <a:ext uri="{FF2B5EF4-FFF2-40B4-BE49-F238E27FC236}">
                <a16:creationId xmlns:a16="http://schemas.microsoft.com/office/drawing/2014/main" id="{785D8DE6-D44F-3A8B-6C26-B8CFED98C132}"/>
              </a:ext>
            </a:extLst>
          </p:cNvPr>
          <p:cNvGrpSpPr/>
          <p:nvPr/>
        </p:nvGrpSpPr>
        <p:grpSpPr>
          <a:xfrm>
            <a:off x="1707775" y="1685862"/>
            <a:ext cx="510300" cy="733675"/>
            <a:chOff x="211375" y="311000"/>
            <a:chExt cx="510300" cy="733675"/>
          </a:xfrm>
        </p:grpSpPr>
        <p:sp>
          <p:nvSpPr>
            <p:cNvPr id="24" name="Google Shape;84;p15">
              <a:extLst>
                <a:ext uri="{FF2B5EF4-FFF2-40B4-BE49-F238E27FC236}">
                  <a16:creationId xmlns:a16="http://schemas.microsoft.com/office/drawing/2014/main" id="{344E6037-F7CF-8C82-AE40-0F57DE90F8C1}"/>
                </a:ext>
              </a:extLst>
            </p:cNvPr>
            <p:cNvSpPr/>
            <p:nvPr/>
          </p:nvSpPr>
          <p:spPr>
            <a:xfrm>
              <a:off x="303025" y="311000"/>
              <a:ext cx="327000" cy="327000"/>
            </a:xfrm>
            <a:prstGeom prst="smileyFace">
              <a:avLst>
                <a:gd name="adj" fmla="val 4653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5;p15">
              <a:extLst>
                <a:ext uri="{FF2B5EF4-FFF2-40B4-BE49-F238E27FC236}">
                  <a16:creationId xmlns:a16="http://schemas.microsoft.com/office/drawing/2014/main" id="{FA7FB6CC-B0F1-BA5C-DCFD-753ABF9F5A22}"/>
                </a:ext>
              </a:extLst>
            </p:cNvPr>
            <p:cNvSpPr txBox="1"/>
            <p:nvPr/>
          </p:nvSpPr>
          <p:spPr>
            <a:xfrm>
              <a:off x="211375" y="717675"/>
              <a:ext cx="510300" cy="3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</a:t>
              </a:r>
              <a:endParaRPr sz="1200"/>
            </a:p>
          </p:txBody>
        </p:sp>
      </p:grpSp>
      <p:sp>
        <p:nvSpPr>
          <p:cNvPr id="5" name="Google Shape;86;p15">
            <a:extLst>
              <a:ext uri="{FF2B5EF4-FFF2-40B4-BE49-F238E27FC236}">
                <a16:creationId xmlns:a16="http://schemas.microsoft.com/office/drawing/2014/main" id="{7DC21753-6B39-4FD3-37DB-815658437E5A}"/>
              </a:ext>
            </a:extLst>
          </p:cNvPr>
          <p:cNvSpPr/>
          <p:nvPr/>
        </p:nvSpPr>
        <p:spPr>
          <a:xfrm>
            <a:off x="2828125" y="1685862"/>
            <a:ext cx="1236000" cy="3342600"/>
          </a:xfrm>
          <a:prstGeom prst="rect">
            <a:avLst/>
          </a:prstGeom>
          <a:solidFill>
            <a:srgbClr val="EEEEEE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7;p15">
            <a:extLst>
              <a:ext uri="{FF2B5EF4-FFF2-40B4-BE49-F238E27FC236}">
                <a16:creationId xmlns:a16="http://schemas.microsoft.com/office/drawing/2014/main" id="{5E2BBB62-EF8B-DF1C-92A6-328B167CEFEA}"/>
              </a:ext>
            </a:extLst>
          </p:cNvPr>
          <p:cNvSpPr txBox="1"/>
          <p:nvPr/>
        </p:nvSpPr>
        <p:spPr>
          <a:xfrm>
            <a:off x="2863975" y="17336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Mobile App</a:t>
            </a:r>
            <a:endParaRPr sz="1100"/>
          </a:p>
        </p:txBody>
      </p:sp>
      <p:sp>
        <p:nvSpPr>
          <p:cNvPr id="7" name="Google Shape;88;p15">
            <a:extLst>
              <a:ext uri="{FF2B5EF4-FFF2-40B4-BE49-F238E27FC236}">
                <a16:creationId xmlns:a16="http://schemas.microsoft.com/office/drawing/2014/main" id="{6CF2D3E2-A67A-76A7-0D48-F43D581CFEA1}"/>
              </a:ext>
            </a:extLst>
          </p:cNvPr>
          <p:cNvSpPr/>
          <p:nvPr/>
        </p:nvSpPr>
        <p:spPr>
          <a:xfrm>
            <a:off x="2951725" y="2563062"/>
            <a:ext cx="988800" cy="342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 to 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API Service</a:t>
            </a:r>
            <a:endParaRPr sz="900"/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BD980D79-25AE-C06F-7053-5C01AC4367D5}"/>
              </a:ext>
            </a:extLst>
          </p:cNvPr>
          <p:cNvSpPr/>
          <p:nvPr/>
        </p:nvSpPr>
        <p:spPr>
          <a:xfrm>
            <a:off x="8829625" y="2114737"/>
            <a:ext cx="1536600" cy="1840800"/>
          </a:xfrm>
          <a:prstGeom prst="rect">
            <a:avLst/>
          </a:prstGeom>
          <a:solidFill>
            <a:srgbClr val="D9EAD3"/>
          </a:solidFill>
          <a:ln w="38100" cap="flat" cmpd="sng">
            <a:solidFill>
              <a:srgbClr val="59595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0;p15">
            <a:extLst>
              <a:ext uri="{FF2B5EF4-FFF2-40B4-BE49-F238E27FC236}">
                <a16:creationId xmlns:a16="http://schemas.microsoft.com/office/drawing/2014/main" id="{50B8302B-0915-C3E0-066D-77E615E7FB6D}"/>
              </a:ext>
            </a:extLst>
          </p:cNvPr>
          <p:cNvSpPr txBox="1"/>
          <p:nvPr/>
        </p:nvSpPr>
        <p:spPr>
          <a:xfrm>
            <a:off x="8988150" y="2182887"/>
            <a:ext cx="1164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 Service</a:t>
            </a:r>
            <a:endParaRPr sz="1100"/>
          </a:p>
        </p:txBody>
      </p:sp>
      <p:grpSp>
        <p:nvGrpSpPr>
          <p:cNvPr id="10" name="Google Shape;91;p15">
            <a:extLst>
              <a:ext uri="{FF2B5EF4-FFF2-40B4-BE49-F238E27FC236}">
                <a16:creationId xmlns:a16="http://schemas.microsoft.com/office/drawing/2014/main" id="{1A8A2EFD-E301-B612-9724-AF4B8E9D448A}"/>
              </a:ext>
            </a:extLst>
          </p:cNvPr>
          <p:cNvGrpSpPr/>
          <p:nvPr/>
        </p:nvGrpSpPr>
        <p:grpSpPr>
          <a:xfrm>
            <a:off x="1707775" y="2589687"/>
            <a:ext cx="1101600" cy="289650"/>
            <a:chOff x="398975" y="2453550"/>
            <a:chExt cx="1101600" cy="289650"/>
          </a:xfrm>
        </p:grpSpPr>
        <p:cxnSp>
          <p:nvCxnSpPr>
            <p:cNvPr id="22" name="Google Shape;92;p15">
              <a:extLst>
                <a:ext uri="{FF2B5EF4-FFF2-40B4-BE49-F238E27FC236}">
                  <a16:creationId xmlns:a16="http://schemas.microsoft.com/office/drawing/2014/main" id="{9B297A11-86DE-270E-AD85-0D497AE01285}"/>
                </a:ext>
              </a:extLst>
            </p:cNvPr>
            <p:cNvCxnSpPr/>
            <p:nvPr/>
          </p:nvCxnSpPr>
          <p:spPr>
            <a:xfrm>
              <a:off x="459675" y="2743200"/>
              <a:ext cx="8328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93;p15">
              <a:extLst>
                <a:ext uri="{FF2B5EF4-FFF2-40B4-BE49-F238E27FC236}">
                  <a16:creationId xmlns:a16="http://schemas.microsoft.com/office/drawing/2014/main" id="{B42C4CB9-274F-5BB4-0467-9E4FBF3E91BF}"/>
                </a:ext>
              </a:extLst>
            </p:cNvPr>
            <p:cNvSpPr txBox="1"/>
            <p:nvPr/>
          </p:nvSpPr>
          <p:spPr>
            <a:xfrm>
              <a:off x="398975" y="2453550"/>
              <a:ext cx="11016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Tap</a:t>
              </a:r>
              <a:endParaRPr sz="1000" b="1"/>
            </a:p>
          </p:txBody>
        </p:sp>
      </p:grp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209DE0BC-93B5-9745-2EEA-E0280517B589}"/>
              </a:ext>
            </a:extLst>
          </p:cNvPr>
          <p:cNvSpPr txBox="1"/>
          <p:nvPr/>
        </p:nvSpPr>
        <p:spPr>
          <a:xfrm>
            <a:off x="8931775" y="1573337"/>
            <a:ext cx="13323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Facebook, Google, </a:t>
            </a:r>
            <a:br>
              <a:rPr lang="en" sz="1000"/>
            </a:br>
            <a:r>
              <a:rPr lang="en" sz="1000"/>
              <a:t>Your API</a:t>
            </a:r>
            <a:endParaRPr sz="1000"/>
          </a:p>
        </p:txBody>
      </p:sp>
      <p:sp>
        <p:nvSpPr>
          <p:cNvPr id="12" name="Google Shape;95;p15">
            <a:extLst>
              <a:ext uri="{FF2B5EF4-FFF2-40B4-BE49-F238E27FC236}">
                <a16:creationId xmlns:a16="http://schemas.microsoft.com/office/drawing/2014/main" id="{6DB6C674-B2ED-D20A-39F5-CB0E677A8B90}"/>
              </a:ext>
            </a:extLst>
          </p:cNvPr>
          <p:cNvSpPr/>
          <p:nvPr/>
        </p:nvSpPr>
        <p:spPr>
          <a:xfrm>
            <a:off x="9015775" y="2706637"/>
            <a:ext cx="1164300" cy="42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 Server</a:t>
            </a:r>
            <a:endParaRPr sz="1200"/>
          </a:p>
        </p:txBody>
      </p:sp>
      <p:cxnSp>
        <p:nvCxnSpPr>
          <p:cNvPr id="13" name="Google Shape;96;p15">
            <a:extLst>
              <a:ext uri="{FF2B5EF4-FFF2-40B4-BE49-F238E27FC236}">
                <a16:creationId xmlns:a16="http://schemas.microsoft.com/office/drawing/2014/main" id="{148C7C7E-90C7-14E7-7D7C-FA265E3E69F1}"/>
              </a:ext>
            </a:extLst>
          </p:cNvPr>
          <p:cNvCxnSpPr/>
          <p:nvPr/>
        </p:nvCxnSpPr>
        <p:spPr>
          <a:xfrm>
            <a:off x="4226550" y="2905962"/>
            <a:ext cx="4761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97;p15">
            <a:extLst>
              <a:ext uri="{FF2B5EF4-FFF2-40B4-BE49-F238E27FC236}">
                <a16:creationId xmlns:a16="http://schemas.microsoft.com/office/drawing/2014/main" id="{E2119860-92DE-5631-47A8-318BE4697D0C}"/>
              </a:ext>
            </a:extLst>
          </p:cNvPr>
          <p:cNvSpPr txBox="1"/>
          <p:nvPr/>
        </p:nvSpPr>
        <p:spPr>
          <a:xfrm>
            <a:off x="4146800" y="2616312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Authorization request</a:t>
            </a:r>
            <a:endParaRPr sz="1000" b="1"/>
          </a:p>
        </p:txBody>
      </p: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7DAF58B9-D256-D0DC-FC29-178AE2052A87}"/>
              </a:ext>
            </a:extLst>
          </p:cNvPr>
          <p:cNvSpPr txBox="1"/>
          <p:nvPr/>
        </p:nvSpPr>
        <p:spPr>
          <a:xfrm>
            <a:off x="4213575" y="2905962"/>
            <a:ext cx="4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?</a:t>
            </a:r>
            <a:r>
              <a:rPr lang="en" sz="1100" b="1">
                <a:solidFill>
                  <a:srgbClr val="292929"/>
                </a:solidFill>
              </a:rPr>
              <a:t>response_type</a:t>
            </a:r>
            <a:r>
              <a:rPr lang="en" sz="1100">
                <a:solidFill>
                  <a:srgbClr val="292929"/>
                </a:solidFill>
                <a:highlight>
                  <a:srgbClr val="F2F2F2"/>
                </a:highlight>
              </a:rPr>
              <a:t>=code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&amp;</a:t>
            </a:r>
            <a:r>
              <a:rPr lang="en" sz="1200" b="1">
                <a:solidFill>
                  <a:srgbClr val="292929"/>
                </a:solidFill>
              </a:rPr>
              <a:t>scope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={Scopes}&amp;</a:t>
            </a:r>
            <a:r>
              <a:rPr lang="en" sz="1200" b="1">
                <a:solidFill>
                  <a:srgbClr val="292929"/>
                </a:solidFill>
              </a:rPr>
              <a:t>state</a:t>
            </a: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</a:rPr>
              <a:t>={CSRF}&amp;...</a:t>
            </a:r>
            <a:endParaRPr sz="1300"/>
          </a:p>
        </p:txBody>
      </p:sp>
      <p:cxnSp>
        <p:nvCxnSpPr>
          <p:cNvPr id="16" name="Google Shape;99;p15">
            <a:extLst>
              <a:ext uri="{FF2B5EF4-FFF2-40B4-BE49-F238E27FC236}">
                <a16:creationId xmlns:a16="http://schemas.microsoft.com/office/drawing/2014/main" id="{DDB503B3-AF39-EC35-0FB7-4B8EA94C80E9}"/>
              </a:ext>
            </a:extLst>
          </p:cNvPr>
          <p:cNvCxnSpPr/>
          <p:nvPr/>
        </p:nvCxnSpPr>
        <p:spPr>
          <a:xfrm rot="10800000">
            <a:off x="4331575" y="3732787"/>
            <a:ext cx="435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00;p15">
            <a:extLst>
              <a:ext uri="{FF2B5EF4-FFF2-40B4-BE49-F238E27FC236}">
                <a16:creationId xmlns:a16="http://schemas.microsoft.com/office/drawing/2014/main" id="{79B7893D-77D1-BD0C-35F9-DBC772659F86}"/>
              </a:ext>
            </a:extLst>
          </p:cNvPr>
          <p:cNvSpPr txBox="1"/>
          <p:nvPr/>
        </p:nvSpPr>
        <p:spPr>
          <a:xfrm>
            <a:off x="4556950" y="3436537"/>
            <a:ext cx="16359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Response</a:t>
            </a:r>
            <a:endParaRPr sz="1000" b="1"/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C0525D2C-2E97-AA96-5C0A-E487577E9108}"/>
              </a:ext>
            </a:extLst>
          </p:cNvPr>
          <p:cNvSpPr txBox="1"/>
          <p:nvPr/>
        </p:nvSpPr>
        <p:spPr>
          <a:xfrm>
            <a:off x="4402050" y="3860612"/>
            <a:ext cx="6022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http://localhost:8083/callback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?state</a:t>
            </a:r>
            <a:r>
              <a:rPr lang="en"/>
              <a:t>=h4u8fF2okGBio38uE  </a:t>
            </a:r>
            <a:r>
              <a:rPr lang="en" b="1"/>
              <a:t>&amp;code</a:t>
            </a:r>
            <a:r>
              <a:rPr lang="en"/>
              <a:t>=b06c44f3-71be-4525-81f8-9c88472154c6.20af20a8-7146-4a97-a636-a59c784ad59b.0c9b74af-f0cb-48b8-9762-1bd23841c73a</a:t>
            </a:r>
            <a:endParaRPr/>
          </a:p>
        </p:txBody>
      </p:sp>
      <p:sp>
        <p:nvSpPr>
          <p:cNvPr id="19" name="Google Shape;102;p15">
            <a:extLst>
              <a:ext uri="{FF2B5EF4-FFF2-40B4-BE49-F238E27FC236}">
                <a16:creationId xmlns:a16="http://schemas.microsoft.com/office/drawing/2014/main" id="{6BEA22E6-E3E8-8DEA-659F-85636ED89EB3}"/>
              </a:ext>
            </a:extLst>
          </p:cNvPr>
          <p:cNvSpPr/>
          <p:nvPr/>
        </p:nvSpPr>
        <p:spPr>
          <a:xfrm rot="-1295887">
            <a:off x="3710541" y="457027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3;p15">
            <a:extLst>
              <a:ext uri="{FF2B5EF4-FFF2-40B4-BE49-F238E27FC236}">
                <a16:creationId xmlns:a16="http://schemas.microsoft.com/office/drawing/2014/main" id="{CEC2A27C-46A5-1D07-05FF-CD6774E6ADF4}"/>
              </a:ext>
            </a:extLst>
          </p:cNvPr>
          <p:cNvSpPr txBox="1"/>
          <p:nvPr/>
        </p:nvSpPr>
        <p:spPr>
          <a:xfrm>
            <a:off x="3029825" y="5092062"/>
            <a:ext cx="7454400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--location --request POST 'http://localhost:8080/auth/realms/appsdeveloperblog/protocol/openid-connect/token' </a:t>
            </a:r>
            <a:r>
              <a:rPr lang="en" b="1"/>
              <a:t>'code</a:t>
            </a:r>
            <a:r>
              <a:rPr lang="en"/>
              <a:t>=b06c44f3-71be-4525-81f8-9c88472154c6.20af20a8-7146-4a97-a636-a59c784ad59b.0c9b74af-f0cb-48b8-9762-1bd23841c73a' </a:t>
            </a:r>
            <a:r>
              <a:rPr lang="en" b="1"/>
              <a:t>'code_verifier</a:t>
            </a:r>
            <a:r>
              <a:rPr lang="en"/>
              <a:t>=c3cxd2UzNHJmZGUzNHJneWh1NzhpazFxd2U0cmZkZXI1Nnl1N3lnZnJ0NmpraW85NHJkc3dlcg'</a:t>
            </a:r>
            <a:endParaRPr/>
          </a:p>
        </p:txBody>
      </p:sp>
      <p:sp>
        <p:nvSpPr>
          <p:cNvPr id="21" name="Google Shape;104;p15">
            <a:extLst>
              <a:ext uri="{FF2B5EF4-FFF2-40B4-BE49-F238E27FC236}">
                <a16:creationId xmlns:a16="http://schemas.microsoft.com/office/drawing/2014/main" id="{C726C9F9-B6CE-A068-9883-699BA4D27362}"/>
              </a:ext>
            </a:extLst>
          </p:cNvPr>
          <p:cNvSpPr/>
          <p:nvPr/>
        </p:nvSpPr>
        <p:spPr>
          <a:xfrm rot="-1295887">
            <a:off x="2316366" y="6198726"/>
            <a:ext cx="832125" cy="2364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64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BE659A-9A4B-0B8E-1283-CA72879F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pic>
        <p:nvPicPr>
          <p:cNvPr id="4" name="Google Shape;127;p19">
            <a:extLst>
              <a:ext uri="{FF2B5EF4-FFF2-40B4-BE49-F238E27FC236}">
                <a16:creationId xmlns:a16="http://schemas.microsoft.com/office/drawing/2014/main" id="{90BB6214-8EA3-63E6-7D47-DFB9900EB0C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45472" y="1359210"/>
            <a:ext cx="7101057" cy="5265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85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2FB1-9EE8-E247-516E-F9538918F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>
            <a:extLst>
              <a:ext uri="{FF2B5EF4-FFF2-40B4-BE49-F238E27FC236}">
                <a16:creationId xmlns:a16="http://schemas.microsoft.com/office/drawing/2014/main" id="{670D996A-2059-996D-DB4E-6EE5A576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16" y="1690688"/>
            <a:ext cx="9286966" cy="4524315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new 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32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];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secureRandom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nextBytes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2400" dirty="0">
                <a:solidFill>
                  <a:srgbClr val="A6B2C0"/>
                </a:solidFill>
                <a:latin typeface="JetBrains Mono"/>
              </a:rPr>
              <a:t>    ….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D30F52-1677-52EF-6642-3146A6B7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</a:t>
            </a:r>
            <a:r>
              <a:rPr lang="fr-FR" dirty="0" err="1"/>
              <a:t>verifier</a:t>
            </a:r>
            <a:endParaRPr lang="fr-FR" dirty="0"/>
          </a:p>
        </p:txBody>
      </p:sp>
      <p:sp>
        <p:nvSpPr>
          <p:cNvPr id="15" name="Google Shape;135;p20">
            <a:extLst>
              <a:ext uri="{FF2B5EF4-FFF2-40B4-BE49-F238E27FC236}">
                <a16:creationId xmlns:a16="http://schemas.microsoft.com/office/drawing/2014/main" id="{3FC47CBF-9BE2-96A6-5E8C-D1913B404A1C}"/>
              </a:ext>
            </a:extLst>
          </p:cNvPr>
          <p:cNvSpPr/>
          <p:nvPr/>
        </p:nvSpPr>
        <p:spPr>
          <a:xfrm>
            <a:off x="2009774" y="2562225"/>
            <a:ext cx="7038975" cy="1029550"/>
          </a:xfrm>
          <a:prstGeom prst="rect">
            <a:avLst/>
          </a:prstGeom>
          <a:noFill/>
          <a:ln w="57150" cap="flat" cmpd="sng">
            <a:solidFill>
              <a:schemeClr val="accent5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6;p20">
            <a:extLst>
              <a:ext uri="{FF2B5EF4-FFF2-40B4-BE49-F238E27FC236}">
                <a16:creationId xmlns:a16="http://schemas.microsoft.com/office/drawing/2014/main" id="{7C4111AE-F7C8-E0A1-B22E-B32DEA24E881}"/>
              </a:ext>
            </a:extLst>
          </p:cNvPr>
          <p:cNvSpPr/>
          <p:nvPr/>
        </p:nvSpPr>
        <p:spPr>
          <a:xfrm>
            <a:off x="2000600" y="3732299"/>
            <a:ext cx="6772000" cy="18017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7;p20">
            <a:extLst>
              <a:ext uri="{FF2B5EF4-FFF2-40B4-BE49-F238E27FC236}">
                <a16:creationId xmlns:a16="http://schemas.microsoft.com/office/drawing/2014/main" id="{F97BFCB6-7A76-DAAD-E97D-0097586825F2}"/>
              </a:ext>
            </a:extLst>
          </p:cNvPr>
          <p:cNvSpPr txBox="1"/>
          <p:nvPr/>
        </p:nvSpPr>
        <p:spPr>
          <a:xfrm>
            <a:off x="3576900" y="6226725"/>
            <a:ext cx="50382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5GIuDRih4mQPRoG4C4WylsHp0l--aBbOcwGO1MPEfLA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1762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8BB743-C029-F621-61F3-81FE231B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pic>
        <p:nvPicPr>
          <p:cNvPr id="4" name="Google Shape;147;p22">
            <a:extLst>
              <a:ext uri="{FF2B5EF4-FFF2-40B4-BE49-F238E27FC236}">
                <a16:creationId xmlns:a16="http://schemas.microsoft.com/office/drawing/2014/main" id="{0D9CC08C-69E9-5492-EE15-25C8F976EB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8716" y="1444231"/>
            <a:ext cx="7594566" cy="41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8;p22">
            <a:extLst>
              <a:ext uri="{FF2B5EF4-FFF2-40B4-BE49-F238E27FC236}">
                <a16:creationId xmlns:a16="http://schemas.microsoft.com/office/drawing/2014/main" id="{40117E42-2C80-6E1F-D604-31CC99736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716" y="5387970"/>
            <a:ext cx="7594566" cy="13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9;p22">
            <a:extLst>
              <a:ext uri="{FF2B5EF4-FFF2-40B4-BE49-F238E27FC236}">
                <a16:creationId xmlns:a16="http://schemas.microsoft.com/office/drawing/2014/main" id="{1D9A81BD-81CA-E43E-FC08-4B36E22B5823}"/>
              </a:ext>
            </a:extLst>
          </p:cNvPr>
          <p:cNvSpPr/>
          <p:nvPr/>
        </p:nvSpPr>
        <p:spPr>
          <a:xfrm>
            <a:off x="2609714" y="3139820"/>
            <a:ext cx="6972570" cy="6573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7" name="Google Shape;150;p22">
            <a:extLst>
              <a:ext uri="{FF2B5EF4-FFF2-40B4-BE49-F238E27FC236}">
                <a16:creationId xmlns:a16="http://schemas.microsoft.com/office/drawing/2014/main" id="{775DAFA2-E59D-3DEB-2F91-72C95A411E2F}"/>
              </a:ext>
            </a:extLst>
          </p:cNvPr>
          <p:cNvSpPr txBox="1"/>
          <p:nvPr/>
        </p:nvSpPr>
        <p:spPr>
          <a:xfrm>
            <a:off x="8068284" y="3151535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1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8" name="Google Shape;151;p22">
            <a:extLst>
              <a:ext uri="{FF2B5EF4-FFF2-40B4-BE49-F238E27FC236}">
                <a16:creationId xmlns:a16="http://schemas.microsoft.com/office/drawing/2014/main" id="{F924AF09-E6AF-8BE5-A4D6-1D09F0CA8A88}"/>
              </a:ext>
            </a:extLst>
          </p:cNvPr>
          <p:cNvSpPr txBox="1"/>
          <p:nvPr/>
        </p:nvSpPr>
        <p:spPr>
          <a:xfrm>
            <a:off x="7154491" y="3139819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2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9" name="Google Shape;152;p22">
            <a:extLst>
              <a:ext uri="{FF2B5EF4-FFF2-40B4-BE49-F238E27FC236}">
                <a16:creationId xmlns:a16="http://schemas.microsoft.com/office/drawing/2014/main" id="{CE845198-2E47-4127-1113-F9C17662FF75}"/>
              </a:ext>
            </a:extLst>
          </p:cNvPr>
          <p:cNvSpPr txBox="1"/>
          <p:nvPr/>
        </p:nvSpPr>
        <p:spPr>
          <a:xfrm>
            <a:off x="6580491" y="3139813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3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0" name="Google Shape;153;p22">
            <a:extLst>
              <a:ext uri="{FF2B5EF4-FFF2-40B4-BE49-F238E27FC236}">
                <a16:creationId xmlns:a16="http://schemas.microsoft.com/office/drawing/2014/main" id="{357A06F3-453E-7D47-C789-9BDAFD1D5AA7}"/>
              </a:ext>
            </a:extLst>
          </p:cNvPr>
          <p:cNvSpPr txBox="1"/>
          <p:nvPr/>
        </p:nvSpPr>
        <p:spPr>
          <a:xfrm>
            <a:off x="5373789" y="3139900"/>
            <a:ext cx="335280" cy="39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</a:rPr>
              <a:t>4</a:t>
            </a:r>
            <a:endParaRPr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6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A43D5-A1DE-A9CD-4417-05B09FE2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AD64826-C10C-485E-5DE2-13F3B94B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74" y="1809582"/>
            <a:ext cx="7554540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3836E07-A9D5-6C01-0AB2-B2991F6AADCF}"/>
              </a:ext>
            </a:extLst>
          </p:cNvPr>
          <p:cNvSpPr txBox="1"/>
          <p:nvPr/>
        </p:nvSpPr>
        <p:spPr>
          <a:xfrm>
            <a:off x="8309812" y="1809582"/>
            <a:ext cx="3689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an </a:t>
            </a:r>
            <a:r>
              <a:rPr lang="fr-FR" dirty="0" err="1"/>
              <a:t>authorization</a:t>
            </a:r>
            <a:r>
              <a:rPr lang="fr-FR" dirty="0"/>
              <a:t> </a:t>
            </a:r>
            <a:r>
              <a:rPr lang="fr-FR" dirty="0" err="1"/>
              <a:t>frameworks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authoeization</a:t>
            </a:r>
            <a:r>
              <a:rPr lang="fr-FR" dirty="0"/>
              <a:t> flows for</a:t>
            </a:r>
            <a:br>
              <a:rPr lang="fr-FR" dirty="0"/>
            </a:br>
            <a:r>
              <a:rPr lang="fr-FR" dirty="0" err="1"/>
              <a:t>differents</a:t>
            </a:r>
            <a:r>
              <a:rPr lang="fr-FR" dirty="0"/>
              <a:t> type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6507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1B3C28-7DD9-D414-521E-FADEDE28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Generate</a:t>
            </a:r>
            <a:r>
              <a:rPr lang="fr-FR" dirty="0"/>
              <a:t> a code Challenge</a:t>
            </a:r>
          </a:p>
        </p:txBody>
      </p:sp>
      <p:sp>
        <p:nvSpPr>
          <p:cNvPr id="4" name="Google Shape;158;p23">
            <a:extLst>
              <a:ext uri="{FF2B5EF4-FFF2-40B4-BE49-F238E27FC236}">
                <a16:creationId xmlns:a16="http://schemas.microsoft.com/office/drawing/2014/main" id="{7FE0B681-179A-5031-D56B-D20B6CB34F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String generateCodeChallenge(String codeVerifier) throws 	UnsupportedEncodingException, NoSuchAlgorithmException {</a:t>
            </a:r>
            <a:b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</a:b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bytes = codeVerifier.getBytes("US-ASCII");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 messageDigest = MessageDigest.getInstance("SHA-256");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messageDigest.update(bytes, 0, bytes.length);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byte[] digest = messageDigest.digest();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    return Base64.getUrlEncoder().withoutPadding().encodeToString(digest);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2CD89A0-2752-2B3F-991D-5B1DBA754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541" y="1489841"/>
            <a:ext cx="9816918" cy="5262979"/>
          </a:xfrm>
          <a:prstGeom prst="rect">
            <a:avLst/>
          </a:prstGeom>
          <a:solidFill>
            <a:srgbClr val="282C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class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PKCEHelper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…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public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generateCodeChallenge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String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 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throws</a:t>
            </a:r>
            <a:b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</a:b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UnsupportedEncodingException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NoSuchAlgorithmException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{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BB2BF"/>
                </a:solidFill>
                <a:effectLst/>
                <a:latin typeface="JetBrains Mono"/>
              </a:rPr>
              <a:t>codeVerifier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"US-ASCII"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getInstance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98C379"/>
                </a:solidFill>
                <a:effectLst/>
                <a:latin typeface="JetBrains Mono"/>
              </a:rPr>
              <a:t>"SHA-256"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update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0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,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bytes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E06C75"/>
                </a:solidFill>
                <a:effectLst/>
                <a:latin typeface="JetBrains Mono"/>
              </a:rPr>
              <a:t>length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byte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[]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61AFEF"/>
                </a:solidFill>
                <a:effectLst/>
                <a:latin typeface="JetBrains Mono"/>
              </a:rPr>
              <a:t>=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messageDigest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C679DD"/>
                </a:solidFill>
                <a:effectLst/>
                <a:latin typeface="JetBrains Mono"/>
              </a:rPr>
              <a:t>return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E5C17C"/>
                </a:solidFill>
                <a:effectLst/>
                <a:latin typeface="JetBrains Mono"/>
              </a:rPr>
              <a:t>Base64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.</a:t>
            </a: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getUrlEncoder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withoutPadding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()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            .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solidFill>
                  <a:srgbClr val="61AEEF"/>
                </a:solidFill>
                <a:effectLst/>
                <a:latin typeface="JetBrains Mono"/>
              </a:rPr>
              <a:t>encodeToString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(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D19A66"/>
                </a:solidFill>
                <a:effectLst/>
                <a:latin typeface="JetBrains Mono"/>
              </a:rPr>
              <a:t>digest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);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    }</a:t>
            </a:r>
            <a:b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</a:b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A6B2C0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7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4574-14EB-768D-61B9-96BB31CFB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8BC2CBA-B267-35EC-8B13-B14D0EF7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5B689F-0D58-B383-9CA8-9489F5273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Flow: machine to machine</a:t>
            </a:r>
          </a:p>
        </p:txBody>
      </p:sp>
    </p:spTree>
    <p:extLst>
      <p:ext uri="{BB962C8B-B14F-4D97-AF65-F5344CB8AC3E}">
        <p14:creationId xmlns:p14="http://schemas.microsoft.com/office/powerpoint/2010/main" val="1079525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4273D27-9155-0A59-DEAE-3C6908B9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Client </a:t>
            </a:r>
            <a:r>
              <a:rPr lang="fr-FR" dirty="0" err="1"/>
              <a:t>Credentials</a:t>
            </a:r>
            <a:r>
              <a:rPr lang="fr-FR" dirty="0"/>
              <a:t> Flow : machine to machine</a:t>
            </a:r>
          </a:p>
        </p:txBody>
      </p:sp>
      <p:sp>
        <p:nvSpPr>
          <p:cNvPr id="29" name="Google Shape;60;p14">
            <a:extLst>
              <a:ext uri="{FF2B5EF4-FFF2-40B4-BE49-F238E27FC236}">
                <a16:creationId xmlns:a16="http://schemas.microsoft.com/office/drawing/2014/main" id="{BA5B67C5-5F49-8EBE-F7E0-6546412754BF}"/>
              </a:ext>
            </a:extLst>
          </p:cNvPr>
          <p:cNvSpPr/>
          <p:nvPr/>
        </p:nvSpPr>
        <p:spPr>
          <a:xfrm>
            <a:off x="1837737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1;p14">
            <a:extLst>
              <a:ext uri="{FF2B5EF4-FFF2-40B4-BE49-F238E27FC236}">
                <a16:creationId xmlns:a16="http://schemas.microsoft.com/office/drawing/2014/main" id="{5E159A9F-1B83-D7CD-4349-A48330F6E1AC}"/>
              </a:ext>
            </a:extLst>
          </p:cNvPr>
          <p:cNvSpPr txBox="1"/>
          <p:nvPr/>
        </p:nvSpPr>
        <p:spPr>
          <a:xfrm>
            <a:off x="2197137" y="1914015"/>
            <a:ext cx="8931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31" name="Google Shape;62;p14">
            <a:extLst>
              <a:ext uri="{FF2B5EF4-FFF2-40B4-BE49-F238E27FC236}">
                <a16:creationId xmlns:a16="http://schemas.microsoft.com/office/drawing/2014/main" id="{34343454-7493-5D1A-5071-7E9D3ED6CDC8}"/>
              </a:ext>
            </a:extLst>
          </p:cNvPr>
          <p:cNvSpPr/>
          <p:nvPr/>
        </p:nvSpPr>
        <p:spPr>
          <a:xfrm>
            <a:off x="8499062" y="2252765"/>
            <a:ext cx="1611900" cy="225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3;p14">
            <a:extLst>
              <a:ext uri="{FF2B5EF4-FFF2-40B4-BE49-F238E27FC236}">
                <a16:creationId xmlns:a16="http://schemas.microsoft.com/office/drawing/2014/main" id="{7BEBDF05-0C78-EB44-5E3D-D9A0B0D1DA7D}"/>
              </a:ext>
            </a:extLst>
          </p:cNvPr>
          <p:cNvSpPr txBox="1"/>
          <p:nvPr/>
        </p:nvSpPr>
        <p:spPr>
          <a:xfrm>
            <a:off x="8346662" y="1914015"/>
            <a:ext cx="20076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33" name="Google Shape;64;p14">
            <a:extLst>
              <a:ext uri="{FF2B5EF4-FFF2-40B4-BE49-F238E27FC236}">
                <a16:creationId xmlns:a16="http://schemas.microsoft.com/office/drawing/2014/main" id="{5745D092-526F-4F12-E1FB-6E411589005D}"/>
              </a:ext>
            </a:extLst>
          </p:cNvPr>
          <p:cNvGrpSpPr/>
          <p:nvPr/>
        </p:nvGrpSpPr>
        <p:grpSpPr>
          <a:xfrm>
            <a:off x="3665162" y="1985890"/>
            <a:ext cx="4681500" cy="410650"/>
            <a:chOff x="2289425" y="503075"/>
            <a:chExt cx="4681500" cy="410650"/>
          </a:xfrm>
        </p:grpSpPr>
        <p:cxnSp>
          <p:nvCxnSpPr>
            <p:cNvPr id="50" name="Google Shape;65;p14">
              <a:extLst>
                <a:ext uri="{FF2B5EF4-FFF2-40B4-BE49-F238E27FC236}">
                  <a16:creationId xmlns:a16="http://schemas.microsoft.com/office/drawing/2014/main" id="{6C623276-325C-CDAF-69DF-9A029796403A}"/>
                </a:ext>
              </a:extLst>
            </p:cNvPr>
            <p:cNvCxnSpPr/>
            <p:nvPr/>
          </p:nvCxnSpPr>
          <p:spPr>
            <a:xfrm>
              <a:off x="2289425" y="913725"/>
              <a:ext cx="46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" name="Google Shape;66;p14">
              <a:extLst>
                <a:ext uri="{FF2B5EF4-FFF2-40B4-BE49-F238E27FC236}">
                  <a16:creationId xmlns:a16="http://schemas.microsoft.com/office/drawing/2014/main" id="{87DD7EE0-A2DE-3F7A-7F25-FEBD5CB5872C}"/>
                </a:ext>
              </a:extLst>
            </p:cNvPr>
            <p:cNvSpPr txBox="1"/>
            <p:nvPr/>
          </p:nvSpPr>
          <p:spPr>
            <a:xfrm>
              <a:off x="2289425" y="503075"/>
              <a:ext cx="41451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for Access Token + Client Authentication</a:t>
              </a:r>
              <a:endParaRPr sz="1200"/>
            </a:p>
          </p:txBody>
        </p:sp>
      </p:grpSp>
      <p:sp>
        <p:nvSpPr>
          <p:cNvPr id="34" name="Google Shape;67;p14">
            <a:extLst>
              <a:ext uri="{FF2B5EF4-FFF2-40B4-BE49-F238E27FC236}">
                <a16:creationId xmlns:a16="http://schemas.microsoft.com/office/drawing/2014/main" id="{BA92D4ED-C5F0-0128-4E84-ED47F2EE0740}"/>
              </a:ext>
            </a:extLst>
          </p:cNvPr>
          <p:cNvSpPr txBox="1"/>
          <p:nvPr/>
        </p:nvSpPr>
        <p:spPr>
          <a:xfrm>
            <a:off x="2094537" y="3123865"/>
            <a:ext cx="11703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Microservice</a:t>
            </a:r>
            <a:endParaRPr sz="1200" b="1"/>
          </a:p>
        </p:txBody>
      </p:sp>
      <p:grpSp>
        <p:nvGrpSpPr>
          <p:cNvPr id="35" name="Google Shape;68;p14">
            <a:extLst>
              <a:ext uri="{FF2B5EF4-FFF2-40B4-BE49-F238E27FC236}">
                <a16:creationId xmlns:a16="http://schemas.microsoft.com/office/drawing/2014/main" id="{A56B959B-8932-55F2-A1AF-38BD4EAF2074}"/>
              </a:ext>
            </a:extLst>
          </p:cNvPr>
          <p:cNvGrpSpPr/>
          <p:nvPr/>
        </p:nvGrpSpPr>
        <p:grpSpPr>
          <a:xfrm>
            <a:off x="3449637" y="5238815"/>
            <a:ext cx="1658100" cy="1305369"/>
            <a:chOff x="3766050" y="3756000"/>
            <a:chExt cx="1658100" cy="1305369"/>
          </a:xfrm>
        </p:grpSpPr>
        <p:sp>
          <p:nvSpPr>
            <p:cNvPr id="47" name="Google Shape;69;p14">
              <a:extLst>
                <a:ext uri="{FF2B5EF4-FFF2-40B4-BE49-F238E27FC236}">
                  <a16:creationId xmlns:a16="http://schemas.microsoft.com/office/drawing/2014/main" id="{E3CCB2D2-7123-4485-90B7-594DD2325950}"/>
                </a:ext>
              </a:extLst>
            </p:cNvPr>
            <p:cNvSpPr/>
            <p:nvPr/>
          </p:nvSpPr>
          <p:spPr>
            <a:xfrm>
              <a:off x="3766050" y="4091332"/>
              <a:ext cx="1611900" cy="970037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;p14">
              <a:extLst>
                <a:ext uri="{FF2B5EF4-FFF2-40B4-BE49-F238E27FC236}">
                  <a16:creationId xmlns:a16="http://schemas.microsoft.com/office/drawing/2014/main" id="{D5EF4A03-856C-077F-0620-55AD1A97E60B}"/>
                </a:ext>
              </a:extLst>
            </p:cNvPr>
            <p:cNvSpPr txBox="1"/>
            <p:nvPr/>
          </p:nvSpPr>
          <p:spPr>
            <a:xfrm>
              <a:off x="3812250" y="3756000"/>
              <a:ext cx="1611900" cy="23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Resource Server</a:t>
              </a:r>
              <a:endParaRPr/>
            </a:p>
          </p:txBody>
        </p:sp>
        <p:sp>
          <p:nvSpPr>
            <p:cNvPr id="49" name="Google Shape;71;p14">
              <a:extLst>
                <a:ext uri="{FF2B5EF4-FFF2-40B4-BE49-F238E27FC236}">
                  <a16:creationId xmlns:a16="http://schemas.microsoft.com/office/drawing/2014/main" id="{5EAE0CB6-BE0E-9B0D-BBCB-93B2CCD9B38F}"/>
                </a:ext>
              </a:extLst>
            </p:cNvPr>
            <p:cNvSpPr txBox="1"/>
            <p:nvPr/>
          </p:nvSpPr>
          <p:spPr>
            <a:xfrm>
              <a:off x="4018388" y="4440345"/>
              <a:ext cx="1170300" cy="23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/>
                <a:t>Microservice</a:t>
              </a:r>
              <a:endParaRPr sz="1200" b="1"/>
            </a:p>
          </p:txBody>
        </p:sp>
      </p:grpSp>
      <p:sp>
        <p:nvSpPr>
          <p:cNvPr id="36" name="Google Shape;72;p14">
            <a:extLst>
              <a:ext uri="{FF2B5EF4-FFF2-40B4-BE49-F238E27FC236}">
                <a16:creationId xmlns:a16="http://schemas.microsoft.com/office/drawing/2014/main" id="{92BF8B26-65AB-F3DE-D6FC-02A15E7BA2BD}"/>
              </a:ext>
            </a:extLst>
          </p:cNvPr>
          <p:cNvSpPr txBox="1"/>
          <p:nvPr/>
        </p:nvSpPr>
        <p:spPr>
          <a:xfrm>
            <a:off x="3677562" y="2396540"/>
            <a:ext cx="4593600" cy="1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'grant_type=client_credentials'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'scope=email'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73;p14">
            <a:extLst>
              <a:ext uri="{FF2B5EF4-FFF2-40B4-BE49-F238E27FC236}">
                <a16:creationId xmlns:a16="http://schemas.microsoft.com/office/drawing/2014/main" id="{4E201F89-44F9-11D8-369B-80ACEE0417C4}"/>
              </a:ext>
            </a:extLst>
          </p:cNvPr>
          <p:cNvSpPr/>
          <p:nvPr/>
        </p:nvSpPr>
        <p:spPr>
          <a:xfrm>
            <a:off x="6301962" y="312386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74;p14">
            <a:extLst>
              <a:ext uri="{FF2B5EF4-FFF2-40B4-BE49-F238E27FC236}">
                <a16:creationId xmlns:a16="http://schemas.microsoft.com/office/drawing/2014/main" id="{23C85A70-9C0C-0734-C582-42538883349F}"/>
              </a:ext>
            </a:extLst>
          </p:cNvPr>
          <p:cNvSpPr/>
          <p:nvPr/>
        </p:nvSpPr>
        <p:spPr>
          <a:xfrm>
            <a:off x="5568000" y="3284615"/>
            <a:ext cx="627900" cy="195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75;p14">
            <a:extLst>
              <a:ext uri="{FF2B5EF4-FFF2-40B4-BE49-F238E27FC236}">
                <a16:creationId xmlns:a16="http://schemas.microsoft.com/office/drawing/2014/main" id="{EBA32A46-49E5-5084-7711-A0FF91671EDE}"/>
              </a:ext>
            </a:extLst>
          </p:cNvPr>
          <p:cNvGrpSpPr/>
          <p:nvPr/>
        </p:nvGrpSpPr>
        <p:grpSpPr>
          <a:xfrm>
            <a:off x="3677562" y="3479615"/>
            <a:ext cx="4145400" cy="564600"/>
            <a:chOff x="2301825" y="1996800"/>
            <a:chExt cx="4145400" cy="564600"/>
          </a:xfrm>
        </p:grpSpPr>
        <p:sp>
          <p:nvSpPr>
            <p:cNvPr id="45" name="Google Shape;76;p14">
              <a:extLst>
                <a:ext uri="{FF2B5EF4-FFF2-40B4-BE49-F238E27FC236}">
                  <a16:creationId xmlns:a16="http://schemas.microsoft.com/office/drawing/2014/main" id="{D688F66B-0D8E-D68F-F90D-D4062A047E24}"/>
                </a:ext>
              </a:extLst>
            </p:cNvPr>
            <p:cNvSpPr txBox="1"/>
            <p:nvPr/>
          </p:nvSpPr>
          <p:spPr>
            <a:xfrm>
              <a:off x="2301825" y="1996800"/>
              <a:ext cx="41454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'client_id=photo-app-client-credentials'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\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--data-urlencode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'client_secret=91813ee4-0769-4a7f-9dd3-a12f1f67631e'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</a:t>
              </a:r>
              <a:endParaRPr/>
            </a:p>
          </p:txBody>
        </p:sp>
        <p:sp>
          <p:nvSpPr>
            <p:cNvPr id="46" name="Google Shape;77;p14">
              <a:extLst>
                <a:ext uri="{FF2B5EF4-FFF2-40B4-BE49-F238E27FC236}">
                  <a16:creationId xmlns:a16="http://schemas.microsoft.com/office/drawing/2014/main" id="{5D2DA8BA-8153-48B0-0A50-88578E549D40}"/>
                </a:ext>
              </a:extLst>
            </p:cNvPr>
            <p:cNvSpPr/>
            <p:nvPr/>
          </p:nvSpPr>
          <p:spPr>
            <a:xfrm>
              <a:off x="6262425" y="2073750"/>
              <a:ext cx="184800" cy="4107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8;p14">
            <a:extLst>
              <a:ext uri="{FF2B5EF4-FFF2-40B4-BE49-F238E27FC236}">
                <a16:creationId xmlns:a16="http://schemas.microsoft.com/office/drawing/2014/main" id="{A1B9FA80-E7A1-9248-2BB0-908A51044746}"/>
              </a:ext>
            </a:extLst>
          </p:cNvPr>
          <p:cNvGrpSpPr/>
          <p:nvPr/>
        </p:nvGrpSpPr>
        <p:grpSpPr>
          <a:xfrm>
            <a:off x="3757537" y="4141840"/>
            <a:ext cx="4695200" cy="1551725"/>
            <a:chOff x="2381800" y="2659025"/>
            <a:chExt cx="4695200" cy="1551725"/>
          </a:xfrm>
        </p:grpSpPr>
        <p:sp>
          <p:nvSpPr>
            <p:cNvPr id="43" name="Google Shape;79;p14">
              <a:extLst>
                <a:ext uri="{FF2B5EF4-FFF2-40B4-BE49-F238E27FC236}">
                  <a16:creationId xmlns:a16="http://schemas.microsoft.com/office/drawing/2014/main" id="{58E00426-DF99-281B-0FB5-9E4C39EDDB44}"/>
                </a:ext>
              </a:extLst>
            </p:cNvPr>
            <p:cNvSpPr txBox="1"/>
            <p:nvPr/>
          </p:nvSpPr>
          <p:spPr>
            <a:xfrm>
              <a:off x="4572000" y="2722150"/>
              <a:ext cx="2505000" cy="14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{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"access_token"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"eyJhbGciOiJSUzI1..."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"expires_in"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98658"/>
                  </a:solidFill>
                  <a:highlight>
                    <a:srgbClr val="FFFFFE"/>
                  </a:highlight>
                </a:rPr>
                <a:t>300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"token_type"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"bearer"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,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 </a:t>
              </a:r>
              <a:r>
                <a:rPr lang="en" sz="900">
                  <a:solidFill>
                    <a:srgbClr val="A31515"/>
                  </a:solidFill>
                  <a:highlight>
                    <a:srgbClr val="FFFFFE"/>
                  </a:highlight>
                </a:rPr>
                <a:t>"scope"</a:t>
              </a: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: </a:t>
              </a: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"email"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0451A5"/>
                  </a:solidFill>
                  <a:highlight>
                    <a:srgbClr val="FFFFFE"/>
                  </a:highlight>
                </a:rPr>
                <a:t>   ...</a:t>
              </a:r>
              <a:endParaRPr sz="900">
                <a:solidFill>
                  <a:srgbClr val="0451A5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highlight>
                    <a:srgbClr val="FFFFFE"/>
                  </a:highlight>
                </a:rPr>
                <a:t>  }</a:t>
              </a:r>
              <a:endParaRPr sz="900">
                <a:solidFill>
                  <a:schemeClr val="dk1"/>
                </a:solidFill>
                <a:highlight>
                  <a:srgbClr val="FFFFFE"/>
                </a:highlight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Google Shape;80;p14">
              <a:extLst>
                <a:ext uri="{FF2B5EF4-FFF2-40B4-BE49-F238E27FC236}">
                  <a16:creationId xmlns:a16="http://schemas.microsoft.com/office/drawing/2014/main" id="{063E1FA1-F2D0-64A4-056E-757E5D70E96D}"/>
                </a:ext>
              </a:extLst>
            </p:cNvPr>
            <p:cNvCxnSpPr/>
            <p:nvPr/>
          </p:nvCxnSpPr>
          <p:spPr>
            <a:xfrm rot="10800000">
              <a:off x="2381800" y="2659025"/>
              <a:ext cx="4537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1" name="Google Shape;81;p14">
            <a:extLst>
              <a:ext uri="{FF2B5EF4-FFF2-40B4-BE49-F238E27FC236}">
                <a16:creationId xmlns:a16="http://schemas.microsoft.com/office/drawing/2014/main" id="{124CF176-A50A-C6A5-B724-622E0585E0F2}"/>
              </a:ext>
            </a:extLst>
          </p:cNvPr>
          <p:cNvCxnSpPr/>
          <p:nvPr/>
        </p:nvCxnSpPr>
        <p:spPr>
          <a:xfrm>
            <a:off x="2535862" y="4594965"/>
            <a:ext cx="6057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Google Shape;82;p14">
            <a:extLst>
              <a:ext uri="{FF2B5EF4-FFF2-40B4-BE49-F238E27FC236}">
                <a16:creationId xmlns:a16="http://schemas.microsoft.com/office/drawing/2014/main" id="{A1DC55AC-9C38-F674-1F90-CF4F06EA08CD}"/>
              </a:ext>
            </a:extLst>
          </p:cNvPr>
          <p:cNvSpPr txBox="1"/>
          <p:nvPr/>
        </p:nvSpPr>
        <p:spPr>
          <a:xfrm>
            <a:off x="1837737" y="4969815"/>
            <a:ext cx="1006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 request with an access token</a:t>
            </a: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424328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1B0A-9480-81C0-8915-1CDC58FA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33A0940-B28B-0A1B-7A3C-7465E7DA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9FD4568-4480-E9AB-F3A0-23943E644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</p:spTree>
    <p:extLst>
      <p:ext uri="{BB962C8B-B14F-4D97-AF65-F5344CB8AC3E}">
        <p14:creationId xmlns:p14="http://schemas.microsoft.com/office/powerpoint/2010/main" val="426123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5BAC3-4E7A-6BB0-49D5-D3188F4D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Password</a:t>
            </a:r>
            <a:r>
              <a:rPr lang="fr-FR" dirty="0"/>
              <a:t> Grant Flow</a:t>
            </a:r>
          </a:p>
        </p:txBody>
      </p:sp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9233153-A367-AE3D-3E6A-AE25F32142C3}"/>
              </a:ext>
            </a:extLst>
          </p:cNvPr>
          <p:cNvSpPr/>
          <p:nvPr/>
        </p:nvSpPr>
        <p:spPr>
          <a:xfrm>
            <a:off x="2336987" y="22336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A71E8A94-DF05-164F-A61C-94139E4F7736}"/>
              </a:ext>
            </a:extLst>
          </p:cNvPr>
          <p:cNvSpPr txBox="1"/>
          <p:nvPr/>
        </p:nvSpPr>
        <p:spPr>
          <a:xfrm>
            <a:off x="2361437" y="2516575"/>
            <a:ext cx="1248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Owner</a:t>
            </a:r>
            <a:endParaRPr/>
          </a:p>
        </p:txBody>
      </p:sp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1AF2594A-1AB8-31DE-2EAE-D3F7BAD6023E}"/>
              </a:ext>
            </a:extLst>
          </p:cNvPr>
          <p:cNvSpPr/>
          <p:nvPr/>
        </p:nvSpPr>
        <p:spPr>
          <a:xfrm>
            <a:off x="2336987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3;p14">
            <a:extLst>
              <a:ext uri="{FF2B5EF4-FFF2-40B4-BE49-F238E27FC236}">
                <a16:creationId xmlns:a16="http://schemas.microsoft.com/office/drawing/2014/main" id="{DF8AD279-FAFE-E1B7-51AE-0D9FC60F518C}"/>
              </a:ext>
            </a:extLst>
          </p:cNvPr>
          <p:cNvSpPr txBox="1"/>
          <p:nvPr/>
        </p:nvSpPr>
        <p:spPr>
          <a:xfrm>
            <a:off x="2336987" y="4914875"/>
            <a:ext cx="129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8" name="Google Shape;64;p14">
            <a:extLst>
              <a:ext uri="{FF2B5EF4-FFF2-40B4-BE49-F238E27FC236}">
                <a16:creationId xmlns:a16="http://schemas.microsoft.com/office/drawing/2014/main" id="{10D6EE70-8818-4002-25ED-92A9A00B42E9}"/>
              </a:ext>
            </a:extLst>
          </p:cNvPr>
          <p:cNvSpPr/>
          <p:nvPr/>
        </p:nvSpPr>
        <p:spPr>
          <a:xfrm>
            <a:off x="8557812" y="4608175"/>
            <a:ext cx="1297200" cy="11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1F61CB1-B718-FA12-C9A1-65D6AC987704}"/>
              </a:ext>
            </a:extLst>
          </p:cNvPr>
          <p:cNvSpPr txBox="1"/>
          <p:nvPr/>
        </p:nvSpPr>
        <p:spPr>
          <a:xfrm>
            <a:off x="8557812" y="4838425"/>
            <a:ext cx="12972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Server</a:t>
            </a:r>
            <a:endParaRPr/>
          </a:p>
        </p:txBody>
      </p:sp>
      <p:grpSp>
        <p:nvGrpSpPr>
          <p:cNvPr id="10" name="Google Shape;66;p14">
            <a:extLst>
              <a:ext uri="{FF2B5EF4-FFF2-40B4-BE49-F238E27FC236}">
                <a16:creationId xmlns:a16="http://schemas.microsoft.com/office/drawing/2014/main" id="{FE1C9186-5F52-A2F4-E372-FBC5BF5B27BC}"/>
              </a:ext>
            </a:extLst>
          </p:cNvPr>
          <p:cNvGrpSpPr/>
          <p:nvPr/>
        </p:nvGrpSpPr>
        <p:grpSpPr>
          <a:xfrm>
            <a:off x="2991212" y="3557825"/>
            <a:ext cx="2402575" cy="758100"/>
            <a:chOff x="1409950" y="2192700"/>
            <a:chExt cx="2402575" cy="758100"/>
          </a:xfrm>
        </p:grpSpPr>
        <p:cxnSp>
          <p:nvCxnSpPr>
            <p:cNvPr id="18" name="Google Shape;67;p14">
              <a:extLst>
                <a:ext uri="{FF2B5EF4-FFF2-40B4-BE49-F238E27FC236}">
                  <a16:creationId xmlns:a16="http://schemas.microsoft.com/office/drawing/2014/main" id="{9AEF1A36-7082-A6FC-E513-FB09BDB6B1CA}"/>
                </a:ext>
              </a:extLst>
            </p:cNvPr>
            <p:cNvCxnSpPr/>
            <p:nvPr/>
          </p:nvCxnSpPr>
          <p:spPr>
            <a:xfrm>
              <a:off x="1409950" y="2222075"/>
              <a:ext cx="0" cy="48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68;p14">
              <a:extLst>
                <a:ext uri="{FF2B5EF4-FFF2-40B4-BE49-F238E27FC236}">
                  <a16:creationId xmlns:a16="http://schemas.microsoft.com/office/drawing/2014/main" id="{3220BE78-3D3F-ED35-F22D-CED5E1364BB0}"/>
                </a:ext>
              </a:extLst>
            </p:cNvPr>
            <p:cNvSpPr txBox="1"/>
            <p:nvPr/>
          </p:nvSpPr>
          <p:spPr>
            <a:xfrm>
              <a:off x="1590425" y="2192700"/>
              <a:ext cx="22221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Provide 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Username and password</a:t>
              </a:r>
              <a:endParaRPr sz="1200"/>
            </a:p>
          </p:txBody>
        </p:sp>
      </p:grpSp>
      <p:grpSp>
        <p:nvGrpSpPr>
          <p:cNvPr id="11" name="Google Shape;69;p14">
            <a:extLst>
              <a:ext uri="{FF2B5EF4-FFF2-40B4-BE49-F238E27FC236}">
                <a16:creationId xmlns:a16="http://schemas.microsoft.com/office/drawing/2014/main" id="{1BFF415A-2AE4-1FA9-1AB0-1A9173B13E7D}"/>
              </a:ext>
            </a:extLst>
          </p:cNvPr>
          <p:cNvGrpSpPr/>
          <p:nvPr/>
        </p:nvGrpSpPr>
        <p:grpSpPr>
          <a:xfrm>
            <a:off x="3938712" y="4315925"/>
            <a:ext cx="4150800" cy="405900"/>
            <a:chOff x="2357450" y="2950800"/>
            <a:chExt cx="4150800" cy="405900"/>
          </a:xfrm>
        </p:grpSpPr>
        <p:cxnSp>
          <p:nvCxnSpPr>
            <p:cNvPr id="16" name="Google Shape;70;p14">
              <a:extLst>
                <a:ext uri="{FF2B5EF4-FFF2-40B4-BE49-F238E27FC236}">
                  <a16:creationId xmlns:a16="http://schemas.microsoft.com/office/drawing/2014/main" id="{156B22EE-5CA1-1D2C-A809-EE84EAC4765B}"/>
                </a:ext>
              </a:extLst>
            </p:cNvPr>
            <p:cNvCxnSpPr/>
            <p:nvPr/>
          </p:nvCxnSpPr>
          <p:spPr>
            <a:xfrm>
              <a:off x="2357450" y="3338775"/>
              <a:ext cx="4150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71;p14">
              <a:extLst>
                <a:ext uri="{FF2B5EF4-FFF2-40B4-BE49-F238E27FC236}">
                  <a16:creationId xmlns:a16="http://schemas.microsoft.com/office/drawing/2014/main" id="{01D81F30-846D-A473-5DBC-3A6B3873725B}"/>
                </a:ext>
              </a:extLst>
            </p:cNvPr>
            <p:cNvSpPr txBox="1"/>
            <p:nvPr/>
          </p:nvSpPr>
          <p:spPr>
            <a:xfrm>
              <a:off x="2357450" y="2950800"/>
              <a:ext cx="1945500" cy="4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Request an access token</a:t>
              </a:r>
              <a:endParaRPr sz="1200"/>
            </a:p>
          </p:txBody>
        </p:sp>
      </p:grpSp>
      <p:sp>
        <p:nvSpPr>
          <p:cNvPr id="12" name="Google Shape;72;p14">
            <a:extLst>
              <a:ext uri="{FF2B5EF4-FFF2-40B4-BE49-F238E27FC236}">
                <a16:creationId xmlns:a16="http://schemas.microsoft.com/office/drawing/2014/main" id="{2165E005-CE03-F377-0D99-8644CF31885B}"/>
              </a:ext>
            </a:extLst>
          </p:cNvPr>
          <p:cNvSpPr txBox="1"/>
          <p:nvPr/>
        </p:nvSpPr>
        <p:spPr>
          <a:xfrm>
            <a:off x="3938712" y="4764875"/>
            <a:ext cx="45006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'http://localhost:8080/auth/realms/.../token'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'username=sergey'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'password=sergey'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'grant_type=password'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'client_id=my-spring-cloud-api-gateway'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</a:rPr>
              <a:t>'client_secret=3c832be7-2950-4490-801e-276b874d3dd3'</a:t>
            </a:r>
            <a:endParaRPr sz="90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3;p14">
            <a:extLst>
              <a:ext uri="{FF2B5EF4-FFF2-40B4-BE49-F238E27FC236}">
                <a16:creationId xmlns:a16="http://schemas.microsoft.com/office/drawing/2014/main" id="{1BF68AD9-3FF7-F8EB-49EE-9C58C6D4D8F0}"/>
              </a:ext>
            </a:extLst>
          </p:cNvPr>
          <p:cNvSpPr/>
          <p:nvPr/>
        </p:nvSpPr>
        <p:spPr>
          <a:xfrm>
            <a:off x="3871012" y="5253275"/>
            <a:ext cx="25380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4;p14">
            <a:extLst>
              <a:ext uri="{FF2B5EF4-FFF2-40B4-BE49-F238E27FC236}">
                <a16:creationId xmlns:a16="http://schemas.microsoft.com/office/drawing/2014/main" id="{1031000D-BA8F-F737-3502-B3763E4F173D}"/>
              </a:ext>
            </a:extLst>
          </p:cNvPr>
          <p:cNvSpPr/>
          <p:nvPr/>
        </p:nvSpPr>
        <p:spPr>
          <a:xfrm>
            <a:off x="3871012" y="5659175"/>
            <a:ext cx="2538000" cy="22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0B4B95DD-E2B0-187D-FF39-F15427C98CF0}"/>
              </a:ext>
            </a:extLst>
          </p:cNvPr>
          <p:cNvSpPr/>
          <p:nvPr/>
        </p:nvSpPr>
        <p:spPr>
          <a:xfrm>
            <a:off x="3871012" y="5888375"/>
            <a:ext cx="4060800" cy="4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55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A6C01-7220-C1E5-2036-E406DA14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57AAAA3-0A51-4BAA-3B62-8CAC57C4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Grant Types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B0512F-EDD6-753C-6F09-000D6515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</p:spTree>
    <p:extLst>
      <p:ext uri="{BB962C8B-B14F-4D97-AF65-F5344CB8AC3E}">
        <p14:creationId xmlns:p14="http://schemas.microsoft.com/office/powerpoint/2010/main" val="3698002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CCB7-BD17-4441-237D-2A1F77FE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742B4-9E87-5756-F579-A78E213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9B12648A-E754-546B-C05B-E48EBDDDEB39}"/>
              </a:ext>
            </a:extLst>
          </p:cNvPr>
          <p:cNvSpPr/>
          <p:nvPr/>
        </p:nvSpPr>
        <p:spPr>
          <a:xfrm>
            <a:off x="1709687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Client Application</a:t>
            </a:r>
            <a:endParaRPr sz="120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C11BEDD-AB70-C30B-1F4D-D0914A1BF44E}"/>
              </a:ext>
            </a:extLst>
          </p:cNvPr>
          <p:cNvSpPr/>
          <p:nvPr/>
        </p:nvSpPr>
        <p:spPr>
          <a:xfrm>
            <a:off x="9408612" y="2024325"/>
            <a:ext cx="1073700" cy="458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Authorization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Server</a:t>
            </a:r>
            <a:endParaRPr sz="1200"/>
          </a:p>
        </p:txBody>
      </p:sp>
      <p:sp>
        <p:nvSpPr>
          <p:cNvPr id="21" name="Google Shape;62;p14">
            <a:extLst>
              <a:ext uri="{FF2B5EF4-FFF2-40B4-BE49-F238E27FC236}">
                <a16:creationId xmlns:a16="http://schemas.microsoft.com/office/drawing/2014/main" id="{58F362A7-51ED-71B5-4E04-E71353D0DAE7}"/>
              </a:ext>
            </a:extLst>
          </p:cNvPr>
          <p:cNvSpPr/>
          <p:nvPr/>
        </p:nvSpPr>
        <p:spPr>
          <a:xfrm>
            <a:off x="8018912" y="3087800"/>
            <a:ext cx="1063500" cy="228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Resource Server</a:t>
            </a:r>
            <a:endParaRPr sz="1200"/>
          </a:p>
        </p:txBody>
      </p:sp>
      <p:grpSp>
        <p:nvGrpSpPr>
          <p:cNvPr id="22" name="Google Shape;63;p14">
            <a:extLst>
              <a:ext uri="{FF2B5EF4-FFF2-40B4-BE49-F238E27FC236}">
                <a16:creationId xmlns:a16="http://schemas.microsoft.com/office/drawing/2014/main" id="{A992D2F7-CA20-C58F-8E3D-A518D8B0EDC0}"/>
              </a:ext>
            </a:extLst>
          </p:cNvPr>
          <p:cNvGrpSpPr/>
          <p:nvPr/>
        </p:nvGrpSpPr>
        <p:grpSpPr>
          <a:xfrm>
            <a:off x="2895862" y="2024325"/>
            <a:ext cx="6350100" cy="296400"/>
            <a:chOff x="1382000" y="415100"/>
            <a:chExt cx="6350100" cy="296400"/>
          </a:xfrm>
        </p:grpSpPr>
        <p:cxnSp>
          <p:nvCxnSpPr>
            <p:cNvPr id="44" name="Google Shape;64;p14">
              <a:extLst>
                <a:ext uri="{FF2B5EF4-FFF2-40B4-BE49-F238E27FC236}">
                  <a16:creationId xmlns:a16="http://schemas.microsoft.com/office/drawing/2014/main" id="{11514BB4-79E1-1C90-FA2A-AA76F0B7BA28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5;p14">
              <a:extLst>
                <a:ext uri="{FF2B5EF4-FFF2-40B4-BE49-F238E27FC236}">
                  <a16:creationId xmlns:a16="http://schemas.microsoft.com/office/drawing/2014/main" id="{85FA001F-3EF6-60A6-A9CB-E39569D721D9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an Access Token</a:t>
              </a:r>
              <a:endParaRPr sz="1000"/>
            </a:p>
          </p:txBody>
        </p:sp>
      </p:grpSp>
      <p:grpSp>
        <p:nvGrpSpPr>
          <p:cNvPr id="23" name="Google Shape;66;p14">
            <a:extLst>
              <a:ext uri="{FF2B5EF4-FFF2-40B4-BE49-F238E27FC236}">
                <a16:creationId xmlns:a16="http://schemas.microsoft.com/office/drawing/2014/main" id="{6C3AB8E5-36EF-CF69-1E26-35AFF14AF9D2}"/>
              </a:ext>
            </a:extLst>
          </p:cNvPr>
          <p:cNvGrpSpPr/>
          <p:nvPr/>
        </p:nvGrpSpPr>
        <p:grpSpPr>
          <a:xfrm>
            <a:off x="2926437" y="2392456"/>
            <a:ext cx="6299200" cy="296400"/>
            <a:chOff x="1412575" y="783231"/>
            <a:chExt cx="6299200" cy="296400"/>
          </a:xfrm>
        </p:grpSpPr>
        <p:cxnSp>
          <p:nvCxnSpPr>
            <p:cNvPr id="42" name="Google Shape;67;p14">
              <a:extLst>
                <a:ext uri="{FF2B5EF4-FFF2-40B4-BE49-F238E27FC236}">
                  <a16:creationId xmlns:a16="http://schemas.microsoft.com/office/drawing/2014/main" id="{09853322-63C0-91B2-2984-46474517DC15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68;p14">
              <a:extLst>
                <a:ext uri="{FF2B5EF4-FFF2-40B4-BE49-F238E27FC236}">
                  <a16:creationId xmlns:a16="http://schemas.microsoft.com/office/drawing/2014/main" id="{5B543CBF-B4B4-E79B-6F57-A8606F98A99B}"/>
                </a:ext>
              </a:extLst>
            </p:cNvPr>
            <p:cNvSpPr txBox="1"/>
            <p:nvPr/>
          </p:nvSpPr>
          <p:spPr>
            <a:xfrm>
              <a:off x="5482475" y="783231"/>
              <a:ext cx="22293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Access Token &amp; Refresh Token</a:t>
              </a:r>
              <a:endParaRPr sz="1000"/>
            </a:p>
          </p:txBody>
        </p:sp>
      </p:grpSp>
      <p:grpSp>
        <p:nvGrpSpPr>
          <p:cNvPr id="24" name="Google Shape;69;p14">
            <a:extLst>
              <a:ext uri="{FF2B5EF4-FFF2-40B4-BE49-F238E27FC236}">
                <a16:creationId xmlns:a16="http://schemas.microsoft.com/office/drawing/2014/main" id="{398680A8-311F-C11B-5CF9-3764867D0697}"/>
              </a:ext>
            </a:extLst>
          </p:cNvPr>
          <p:cNvGrpSpPr/>
          <p:nvPr/>
        </p:nvGrpSpPr>
        <p:grpSpPr>
          <a:xfrm>
            <a:off x="2926437" y="2965250"/>
            <a:ext cx="4979950" cy="296400"/>
            <a:chOff x="1412575" y="1356025"/>
            <a:chExt cx="4979950" cy="296400"/>
          </a:xfrm>
        </p:grpSpPr>
        <p:cxnSp>
          <p:nvCxnSpPr>
            <p:cNvPr id="40" name="Google Shape;70;p14">
              <a:extLst>
                <a:ext uri="{FF2B5EF4-FFF2-40B4-BE49-F238E27FC236}">
                  <a16:creationId xmlns:a16="http://schemas.microsoft.com/office/drawing/2014/main" id="{F270C247-CD0C-1647-D2DF-61C23FA65940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Google Shape;71;p14">
              <a:extLst>
                <a:ext uri="{FF2B5EF4-FFF2-40B4-BE49-F238E27FC236}">
                  <a16:creationId xmlns:a16="http://schemas.microsoft.com/office/drawing/2014/main" id="{41CB6E47-04AC-4B56-FB57-B69E44D75F4E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5" name="Google Shape;72;p14">
            <a:extLst>
              <a:ext uri="{FF2B5EF4-FFF2-40B4-BE49-F238E27FC236}">
                <a16:creationId xmlns:a16="http://schemas.microsoft.com/office/drawing/2014/main" id="{790BF023-F068-64AE-DA91-368C3A5A77D2}"/>
              </a:ext>
            </a:extLst>
          </p:cNvPr>
          <p:cNvGrpSpPr/>
          <p:nvPr/>
        </p:nvGrpSpPr>
        <p:grpSpPr>
          <a:xfrm>
            <a:off x="2998037" y="3435625"/>
            <a:ext cx="4908300" cy="296400"/>
            <a:chOff x="1484175" y="1826400"/>
            <a:chExt cx="4908300" cy="296400"/>
          </a:xfrm>
        </p:grpSpPr>
        <p:cxnSp>
          <p:nvCxnSpPr>
            <p:cNvPr id="38" name="Google Shape;73;p14">
              <a:extLst>
                <a:ext uri="{FF2B5EF4-FFF2-40B4-BE49-F238E27FC236}">
                  <a16:creationId xmlns:a16="http://schemas.microsoft.com/office/drawing/2014/main" id="{5143800F-3D7E-49FA-6D27-0B732CF51205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" name="Google Shape;74;p14">
              <a:extLst>
                <a:ext uri="{FF2B5EF4-FFF2-40B4-BE49-F238E27FC236}">
                  <a16:creationId xmlns:a16="http://schemas.microsoft.com/office/drawing/2014/main" id="{9882A0AC-490D-C666-6A42-9162746319C7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Protected Resource</a:t>
              </a:r>
              <a:endParaRPr sz="1000"/>
            </a:p>
          </p:txBody>
        </p:sp>
      </p:grpSp>
      <p:grpSp>
        <p:nvGrpSpPr>
          <p:cNvPr id="26" name="Google Shape;75;p14">
            <a:extLst>
              <a:ext uri="{FF2B5EF4-FFF2-40B4-BE49-F238E27FC236}">
                <a16:creationId xmlns:a16="http://schemas.microsoft.com/office/drawing/2014/main" id="{E020C2EE-B59C-FAE4-01E2-D6F5FEB43FA0}"/>
              </a:ext>
            </a:extLst>
          </p:cNvPr>
          <p:cNvGrpSpPr/>
          <p:nvPr/>
        </p:nvGrpSpPr>
        <p:grpSpPr>
          <a:xfrm>
            <a:off x="2946931" y="4079750"/>
            <a:ext cx="4979950" cy="296400"/>
            <a:chOff x="1412575" y="1356025"/>
            <a:chExt cx="4979950" cy="296400"/>
          </a:xfrm>
        </p:grpSpPr>
        <p:cxnSp>
          <p:nvCxnSpPr>
            <p:cNvPr id="36" name="Google Shape;76;p14">
              <a:extLst>
                <a:ext uri="{FF2B5EF4-FFF2-40B4-BE49-F238E27FC236}">
                  <a16:creationId xmlns:a16="http://schemas.microsoft.com/office/drawing/2014/main" id="{4CD3C0CF-C0AB-AF69-E29D-54A09E17E4AD}"/>
                </a:ext>
              </a:extLst>
            </p:cNvPr>
            <p:cNvCxnSpPr/>
            <p:nvPr/>
          </p:nvCxnSpPr>
          <p:spPr>
            <a:xfrm>
              <a:off x="1474025" y="1652425"/>
              <a:ext cx="491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" name="Google Shape;77;p14">
              <a:extLst>
                <a:ext uri="{FF2B5EF4-FFF2-40B4-BE49-F238E27FC236}">
                  <a16:creationId xmlns:a16="http://schemas.microsoft.com/office/drawing/2014/main" id="{5F96A66F-FA13-87AF-DA1F-CDE1D76A7E2A}"/>
                </a:ext>
              </a:extLst>
            </p:cNvPr>
            <p:cNvSpPr txBox="1"/>
            <p:nvPr/>
          </p:nvSpPr>
          <p:spPr>
            <a:xfrm>
              <a:off x="1412575" y="1356025"/>
              <a:ext cx="17382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Request protected resource</a:t>
              </a:r>
              <a:endParaRPr sz="1000"/>
            </a:p>
          </p:txBody>
        </p:sp>
      </p:grpSp>
      <p:grpSp>
        <p:nvGrpSpPr>
          <p:cNvPr id="27" name="Google Shape;78;p14">
            <a:extLst>
              <a:ext uri="{FF2B5EF4-FFF2-40B4-BE49-F238E27FC236}">
                <a16:creationId xmlns:a16="http://schemas.microsoft.com/office/drawing/2014/main" id="{F8DBF0C0-C4F4-5A1F-FDB8-033EE9AF9CF1}"/>
              </a:ext>
            </a:extLst>
          </p:cNvPr>
          <p:cNvGrpSpPr/>
          <p:nvPr/>
        </p:nvGrpSpPr>
        <p:grpSpPr>
          <a:xfrm>
            <a:off x="2998037" y="4569700"/>
            <a:ext cx="4908300" cy="296400"/>
            <a:chOff x="1484175" y="1826400"/>
            <a:chExt cx="4908300" cy="296400"/>
          </a:xfrm>
        </p:grpSpPr>
        <p:cxnSp>
          <p:nvCxnSpPr>
            <p:cNvPr id="34" name="Google Shape;79;p14">
              <a:extLst>
                <a:ext uri="{FF2B5EF4-FFF2-40B4-BE49-F238E27FC236}">
                  <a16:creationId xmlns:a16="http://schemas.microsoft.com/office/drawing/2014/main" id="{669E25F0-C849-3E31-84A1-7CD309BB3170}"/>
                </a:ext>
              </a:extLst>
            </p:cNvPr>
            <p:cNvCxnSpPr/>
            <p:nvPr/>
          </p:nvCxnSpPr>
          <p:spPr>
            <a:xfrm rot="10800000">
              <a:off x="1484175" y="2122789"/>
              <a:ext cx="4877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80;p14">
              <a:extLst>
                <a:ext uri="{FF2B5EF4-FFF2-40B4-BE49-F238E27FC236}">
                  <a16:creationId xmlns:a16="http://schemas.microsoft.com/office/drawing/2014/main" id="{47A301B9-2F0F-52EB-2D75-8847FC2EF152}"/>
                </a:ext>
              </a:extLst>
            </p:cNvPr>
            <p:cNvSpPr txBox="1"/>
            <p:nvPr/>
          </p:nvSpPr>
          <p:spPr>
            <a:xfrm>
              <a:off x="5042775" y="1826400"/>
              <a:ext cx="13497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Invalid Token</a:t>
              </a:r>
              <a:endParaRPr sz="1000"/>
            </a:p>
          </p:txBody>
        </p:sp>
      </p:grpSp>
      <p:grpSp>
        <p:nvGrpSpPr>
          <p:cNvPr id="28" name="Google Shape;81;p14">
            <a:extLst>
              <a:ext uri="{FF2B5EF4-FFF2-40B4-BE49-F238E27FC236}">
                <a16:creationId xmlns:a16="http://schemas.microsoft.com/office/drawing/2014/main" id="{4F44FC73-410E-5E9A-BA08-BA99B78F90DF}"/>
              </a:ext>
            </a:extLst>
          </p:cNvPr>
          <p:cNvGrpSpPr/>
          <p:nvPr/>
        </p:nvGrpSpPr>
        <p:grpSpPr>
          <a:xfrm>
            <a:off x="2920950" y="5510275"/>
            <a:ext cx="6350100" cy="296400"/>
            <a:chOff x="1382000" y="415100"/>
            <a:chExt cx="6350100" cy="296400"/>
          </a:xfrm>
        </p:grpSpPr>
        <p:cxnSp>
          <p:nvCxnSpPr>
            <p:cNvPr id="32" name="Google Shape;82;p14">
              <a:extLst>
                <a:ext uri="{FF2B5EF4-FFF2-40B4-BE49-F238E27FC236}">
                  <a16:creationId xmlns:a16="http://schemas.microsoft.com/office/drawing/2014/main" id="{F7CA34CB-66C9-22C3-0013-AD057362BF4C}"/>
                </a:ext>
              </a:extLst>
            </p:cNvPr>
            <p:cNvCxnSpPr/>
            <p:nvPr/>
          </p:nvCxnSpPr>
          <p:spPr>
            <a:xfrm>
              <a:off x="1382000" y="691200"/>
              <a:ext cx="635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" name="Google Shape;83;p14">
              <a:extLst>
                <a:ext uri="{FF2B5EF4-FFF2-40B4-BE49-F238E27FC236}">
                  <a16:creationId xmlns:a16="http://schemas.microsoft.com/office/drawing/2014/main" id="{D1D41CFF-AA26-274A-2972-692AC5D6D8AF}"/>
                </a:ext>
              </a:extLst>
            </p:cNvPr>
            <p:cNvSpPr txBox="1"/>
            <p:nvPr/>
          </p:nvSpPr>
          <p:spPr>
            <a:xfrm>
              <a:off x="1382000" y="415100"/>
              <a:ext cx="18918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Refresh Access Token</a:t>
              </a:r>
              <a:endParaRPr sz="1000"/>
            </a:p>
          </p:txBody>
        </p:sp>
      </p:grpSp>
      <p:grpSp>
        <p:nvGrpSpPr>
          <p:cNvPr id="29" name="Google Shape;84;p14">
            <a:extLst>
              <a:ext uri="{FF2B5EF4-FFF2-40B4-BE49-F238E27FC236}">
                <a16:creationId xmlns:a16="http://schemas.microsoft.com/office/drawing/2014/main" id="{C313652B-40AA-47E0-AD3D-9E3B82EDCC30}"/>
              </a:ext>
            </a:extLst>
          </p:cNvPr>
          <p:cNvGrpSpPr/>
          <p:nvPr/>
        </p:nvGrpSpPr>
        <p:grpSpPr>
          <a:xfrm>
            <a:off x="2946400" y="5990875"/>
            <a:ext cx="6299338" cy="296400"/>
            <a:chOff x="1412575" y="783225"/>
            <a:chExt cx="6299338" cy="296400"/>
          </a:xfrm>
        </p:grpSpPr>
        <p:cxnSp>
          <p:nvCxnSpPr>
            <p:cNvPr id="30" name="Google Shape;85;p14">
              <a:extLst>
                <a:ext uri="{FF2B5EF4-FFF2-40B4-BE49-F238E27FC236}">
                  <a16:creationId xmlns:a16="http://schemas.microsoft.com/office/drawing/2014/main" id="{9CFDCB34-5AED-51DB-473F-8C97A90014E1}"/>
                </a:ext>
              </a:extLst>
            </p:cNvPr>
            <p:cNvCxnSpPr/>
            <p:nvPr/>
          </p:nvCxnSpPr>
          <p:spPr>
            <a:xfrm rot="10800000">
              <a:off x="1412575" y="1059331"/>
              <a:ext cx="629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86;p14">
              <a:extLst>
                <a:ext uri="{FF2B5EF4-FFF2-40B4-BE49-F238E27FC236}">
                  <a16:creationId xmlns:a16="http://schemas.microsoft.com/office/drawing/2014/main" id="{59B38AFF-3E99-10F5-868A-236AFDE024B3}"/>
                </a:ext>
              </a:extLst>
            </p:cNvPr>
            <p:cNvSpPr txBox="1"/>
            <p:nvPr/>
          </p:nvSpPr>
          <p:spPr>
            <a:xfrm>
              <a:off x="5306513" y="783225"/>
              <a:ext cx="2405400" cy="2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/>
                <a:t>NEW</a:t>
              </a:r>
              <a:r>
                <a:rPr lang="en" sz="1000"/>
                <a:t> Access Token &amp; Refresh Token</a:t>
              </a:r>
              <a:endParaRPr sz="1000"/>
            </a:p>
          </p:txBody>
        </p:sp>
      </p:grpSp>
    </p:spTree>
    <p:extLst>
      <p:ext uri="{BB962C8B-B14F-4D97-AF65-F5344CB8AC3E}">
        <p14:creationId xmlns:p14="http://schemas.microsoft.com/office/powerpoint/2010/main" val="425909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7AC9-7BFA-C308-D26F-37D31A1A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13" name="Google Shape;91;p15">
            <a:extLst>
              <a:ext uri="{FF2B5EF4-FFF2-40B4-BE49-F238E27FC236}">
                <a16:creationId xmlns:a16="http://schemas.microsoft.com/office/drawing/2014/main" id="{C5177378-04BD-CD7A-C8AD-B1178760AC94}"/>
              </a:ext>
            </a:extLst>
          </p:cNvPr>
          <p:cNvSpPr txBox="1"/>
          <p:nvPr/>
        </p:nvSpPr>
        <p:spPr>
          <a:xfrm>
            <a:off x="1904983" y="1458775"/>
            <a:ext cx="8404200" cy="27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1800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"eyJhbGciOiJIUzI1NiIsIn..."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"token_type"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"bearer"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"not-before-policy"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1593436696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"session_state"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"4ace79d4-29e9-458f-8253-57e1c194f74b"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"profile"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  <p:sp>
        <p:nvSpPr>
          <p:cNvPr id="14" name="Google Shape;92;p15">
            <a:extLst>
              <a:ext uri="{FF2B5EF4-FFF2-40B4-BE49-F238E27FC236}">
                <a16:creationId xmlns:a16="http://schemas.microsoft.com/office/drawing/2014/main" id="{6BC88125-2361-171A-40CD-B9348509A2B4}"/>
              </a:ext>
            </a:extLst>
          </p:cNvPr>
          <p:cNvSpPr txBox="1"/>
          <p:nvPr/>
        </p:nvSpPr>
        <p:spPr>
          <a:xfrm>
            <a:off x="1882816" y="4181225"/>
            <a:ext cx="6384900" cy="23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{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"access_token"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"eyJhbGciOiJSUz..."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300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"refresh_expires_in"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98658"/>
                </a:solidFill>
                <a:highlight>
                  <a:srgbClr val="FFFFFE"/>
                </a:highlight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"refresh_token"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"eyJhbGciOiJIUzI1NiIsI..."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,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   </a:t>
            </a:r>
            <a:r>
              <a:rPr lang="en" sz="1150">
                <a:solidFill>
                  <a:srgbClr val="A31515"/>
                </a:solidFill>
                <a:highlight>
                  <a:srgbClr val="FFFFFE"/>
                </a:highlight>
              </a:rPr>
              <a:t>"scope"</a:t>
            </a: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: 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"</a:t>
            </a:r>
            <a:r>
              <a:rPr lang="en" sz="1150" b="1">
                <a:solidFill>
                  <a:srgbClr val="0451A5"/>
                </a:solidFill>
                <a:highlight>
                  <a:srgbClr val="FFFFFE"/>
                </a:highlight>
              </a:rPr>
              <a:t>offline_access</a:t>
            </a: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email openid",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451A5"/>
                </a:solidFill>
                <a:highlight>
                  <a:srgbClr val="FFFFFE"/>
                </a:highlight>
              </a:rPr>
              <a:t>    ...</a:t>
            </a:r>
            <a:endParaRPr sz="1150">
              <a:solidFill>
                <a:srgbClr val="0451A5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E"/>
                </a:highlight>
              </a:rPr>
              <a:t>}</a:t>
            </a:r>
            <a:endParaRPr sz="11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93;p15">
            <a:extLst>
              <a:ext uri="{FF2B5EF4-FFF2-40B4-BE49-F238E27FC236}">
                <a16:creationId xmlns:a16="http://schemas.microsoft.com/office/drawing/2014/main" id="{F8291916-A198-E277-3512-7589B17F8F1D}"/>
              </a:ext>
            </a:extLst>
          </p:cNvPr>
          <p:cNvGrpSpPr/>
          <p:nvPr/>
        </p:nvGrpSpPr>
        <p:grpSpPr>
          <a:xfrm>
            <a:off x="2006377" y="2330000"/>
            <a:ext cx="5442850" cy="521100"/>
            <a:chOff x="57050" y="871225"/>
            <a:chExt cx="5442850" cy="521100"/>
          </a:xfrm>
        </p:grpSpPr>
        <p:sp>
          <p:nvSpPr>
            <p:cNvPr id="20" name="Google Shape;94;p15">
              <a:extLst>
                <a:ext uri="{FF2B5EF4-FFF2-40B4-BE49-F238E27FC236}">
                  <a16:creationId xmlns:a16="http://schemas.microsoft.com/office/drawing/2014/main" id="{AC786E81-2253-F1B7-2E58-4A24B16B5A76}"/>
                </a:ext>
              </a:extLst>
            </p:cNvPr>
            <p:cNvSpPr/>
            <p:nvPr/>
          </p:nvSpPr>
          <p:spPr>
            <a:xfrm>
              <a:off x="57050" y="871225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5;p15">
              <a:extLst>
                <a:ext uri="{FF2B5EF4-FFF2-40B4-BE49-F238E27FC236}">
                  <a16:creationId xmlns:a16="http://schemas.microsoft.com/office/drawing/2014/main" id="{CC89A6CA-DC69-DC98-182A-E40D562636CF}"/>
                </a:ext>
              </a:extLst>
            </p:cNvPr>
            <p:cNvSpPr txBox="1"/>
            <p:nvPr/>
          </p:nvSpPr>
          <p:spPr>
            <a:xfrm>
              <a:off x="4103100" y="971725"/>
              <a:ext cx="13968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Expires in 30 minutes</a:t>
              </a:r>
              <a:endParaRPr sz="1000"/>
            </a:p>
          </p:txBody>
        </p:sp>
      </p:grpSp>
      <p:grpSp>
        <p:nvGrpSpPr>
          <p:cNvPr id="16" name="Google Shape;96;p15">
            <a:extLst>
              <a:ext uri="{FF2B5EF4-FFF2-40B4-BE49-F238E27FC236}">
                <a16:creationId xmlns:a16="http://schemas.microsoft.com/office/drawing/2014/main" id="{0108D5C8-DB74-5F7C-AA2F-1B6BB7EB1572}"/>
              </a:ext>
            </a:extLst>
          </p:cNvPr>
          <p:cNvGrpSpPr/>
          <p:nvPr/>
        </p:nvGrpSpPr>
        <p:grpSpPr>
          <a:xfrm>
            <a:off x="1992516" y="5020875"/>
            <a:ext cx="5068600" cy="521100"/>
            <a:chOff x="109700" y="3562100"/>
            <a:chExt cx="5068600" cy="521100"/>
          </a:xfrm>
        </p:grpSpPr>
        <p:sp>
          <p:nvSpPr>
            <p:cNvPr id="18" name="Google Shape;97;p15">
              <a:extLst>
                <a:ext uri="{FF2B5EF4-FFF2-40B4-BE49-F238E27FC236}">
                  <a16:creationId xmlns:a16="http://schemas.microsoft.com/office/drawing/2014/main" id="{6B7A7C79-FCEF-D292-45AC-0172FFDE00CD}"/>
                </a:ext>
              </a:extLst>
            </p:cNvPr>
            <p:cNvSpPr/>
            <p:nvPr/>
          </p:nvSpPr>
          <p:spPr>
            <a:xfrm>
              <a:off x="109700" y="3562100"/>
              <a:ext cx="3902100" cy="521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;p15">
              <a:extLst>
                <a:ext uri="{FF2B5EF4-FFF2-40B4-BE49-F238E27FC236}">
                  <a16:creationId xmlns:a16="http://schemas.microsoft.com/office/drawing/2014/main" id="{07E01DED-CE0D-0E2A-2359-08CD66F552FF}"/>
                </a:ext>
              </a:extLst>
            </p:cNvPr>
            <p:cNvSpPr txBox="1"/>
            <p:nvPr/>
          </p:nvSpPr>
          <p:spPr>
            <a:xfrm>
              <a:off x="4103100" y="3662600"/>
              <a:ext cx="1075200" cy="3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Never expires</a:t>
              </a:r>
              <a:endParaRPr sz="1000"/>
            </a:p>
          </p:txBody>
        </p:sp>
      </p:grpSp>
      <p:sp>
        <p:nvSpPr>
          <p:cNvPr id="17" name="Google Shape;99;p15">
            <a:extLst>
              <a:ext uri="{FF2B5EF4-FFF2-40B4-BE49-F238E27FC236}">
                <a16:creationId xmlns:a16="http://schemas.microsoft.com/office/drawing/2014/main" id="{35C44FFC-17BC-8212-2FB3-B4795A36FB64}"/>
              </a:ext>
            </a:extLst>
          </p:cNvPr>
          <p:cNvSpPr/>
          <p:nvPr/>
        </p:nvSpPr>
        <p:spPr>
          <a:xfrm>
            <a:off x="2882116" y="5853650"/>
            <a:ext cx="376800" cy="343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932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66552-7BB6-BABA-0F82-7B89350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Refreshing</a:t>
            </a:r>
            <a:r>
              <a:rPr lang="fr-FR" dirty="0"/>
              <a:t> Access Token</a:t>
            </a:r>
          </a:p>
        </p:txBody>
      </p:sp>
      <p:sp>
        <p:nvSpPr>
          <p:cNvPr id="4" name="Google Shape;104;p16">
            <a:extLst>
              <a:ext uri="{FF2B5EF4-FFF2-40B4-BE49-F238E27FC236}">
                <a16:creationId xmlns:a16="http://schemas.microsoft.com/office/drawing/2014/main" id="{1DC4526E-1275-6CCD-9F79-DD1D033711FE}"/>
              </a:ext>
            </a:extLst>
          </p:cNvPr>
          <p:cNvSpPr txBox="1"/>
          <p:nvPr/>
        </p:nvSpPr>
        <p:spPr>
          <a:xfrm>
            <a:off x="2016650" y="1895475"/>
            <a:ext cx="83139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curl --location --request POST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'http://localhost:8080/auth/realms/appsdeveloperblog/protocol/openid-connect/token'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--header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'Content-Type: application/x-www-form-urlencoded'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'grant_type=refresh_token'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'client_id=offline_access_client'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'client_secret=b79aa657-0bef-4c23-becd-14b6049ed5c3'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 \</a:t>
            </a:r>
            <a:endParaRPr sz="12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</a:rPr>
              <a:t>--data-urlencode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</a:rPr>
              <a:t>'refresh_token=eyJhbGciOiJIUzI1NiIsInR5cCIgOiAiSldUIiwia2lkIiA6ICJlYWQyMDZmOS05MzczLTQ1OTAtOGQ4OC03YWNkYmZjYTU5MmMifQ.eyJleHAiOjE1OTUyNzMzMzIsImlhdCI6MTU5NTI3MTUzMiwianRpIjoiOWNhMDM3YWEtNDRmZi00MDYxLThmOTAtODBmMzAzMTJiMzNmIiwiaXNzIjoiaHR0cDovL2xvY2FsaG9zdDo4MDgwL2F1dGgvcmVhbG1zL2FwcHNkZXZlbG9wZXJibG9nIiwiYXVkIjoiaHR0cDovL2xvY2FsaG9zdDo4MDgwL2F1dGgvcmVhbG1zL2FwcHNkZXZlbG9wZXJibG9nIiwic3ViIjoiMWRkZTNmYzMtYzZkYi00OWZiLTliM2QtNzk2NGM1YzA2ODdhIiwidHlwIjoiUmVmcmVzaCIsImF6cCI6Im9mZmxpbmVfYWNjZXNzX2NsaWVudCIsInNlc3Npb25fc3RhdGUiOiI0YWNlNzlkNC0yOWU5LTQ1OGYtODI1My01N2UxYzE5NGY3NGIiLCJzY29wZSI6InByb2ZpbGUifQ.oeRL-UkkI3EnCDBsbQDrcRD5lE8_LidDiKwEIuJRFJM'</a:t>
            </a:r>
            <a:endParaRPr sz="1250">
              <a:solidFill>
                <a:srgbClr val="A31515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7019A804-2726-FC63-FB01-0DD7D321950A}"/>
              </a:ext>
            </a:extLst>
          </p:cNvPr>
          <p:cNvSpPr/>
          <p:nvPr/>
        </p:nvSpPr>
        <p:spPr>
          <a:xfrm>
            <a:off x="8357350" y="2260925"/>
            <a:ext cx="521100" cy="243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6;p16">
            <a:extLst>
              <a:ext uri="{FF2B5EF4-FFF2-40B4-BE49-F238E27FC236}">
                <a16:creationId xmlns:a16="http://schemas.microsoft.com/office/drawing/2014/main" id="{64DA30E1-6FE8-E66F-AF93-FB50E4C4CE2D}"/>
              </a:ext>
            </a:extLst>
          </p:cNvPr>
          <p:cNvSpPr/>
          <p:nvPr/>
        </p:nvSpPr>
        <p:spPr>
          <a:xfrm>
            <a:off x="1806000" y="3114500"/>
            <a:ext cx="6008100" cy="53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A59F4A50-3B53-2EE6-8937-9674FD4124D5}"/>
              </a:ext>
            </a:extLst>
          </p:cNvPr>
          <p:cNvSpPr/>
          <p:nvPr/>
        </p:nvSpPr>
        <p:spPr>
          <a:xfrm>
            <a:off x="1806000" y="2790225"/>
            <a:ext cx="3957300" cy="32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8;p16">
            <a:extLst>
              <a:ext uri="{FF2B5EF4-FFF2-40B4-BE49-F238E27FC236}">
                <a16:creationId xmlns:a16="http://schemas.microsoft.com/office/drawing/2014/main" id="{DF39FDEF-4CA6-7821-53D6-8C25FFE8D3BA}"/>
              </a:ext>
            </a:extLst>
          </p:cNvPr>
          <p:cNvSpPr/>
          <p:nvPr/>
        </p:nvSpPr>
        <p:spPr>
          <a:xfrm>
            <a:off x="1806000" y="3646700"/>
            <a:ext cx="8580000" cy="267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046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2AE5-4D46-C3DC-1475-8C75A2D3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12D99FF-F156-0047-85E6-8AC5FD28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1FDE33-9277-3CF7-AE9E-070D89CB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19394-3D78-FC8C-1803-12CBCB2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</a:t>
            </a:r>
            <a:r>
              <a:rPr lang="fr-FR" dirty="0" err="1"/>
              <a:t>sample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22F1E0B-20EA-FD42-8F0C-F9BBB3497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668" y="2010605"/>
            <a:ext cx="10498663" cy="3981376"/>
          </a:xfrm>
        </p:spPr>
      </p:pic>
    </p:spTree>
    <p:extLst>
      <p:ext uri="{BB962C8B-B14F-4D97-AF65-F5344CB8AC3E}">
        <p14:creationId xmlns:p14="http://schemas.microsoft.com/office/powerpoint/2010/main" val="110695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259D3C-934D-DC6B-DDBB-E8A44623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6865892-7332-BDA9-AE1B-07F23B32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5"/>
          <a:stretch/>
        </p:blipFill>
        <p:spPr>
          <a:xfrm>
            <a:off x="1793406" y="1738365"/>
            <a:ext cx="8605188" cy="46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4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284C2-B7DE-A069-FC4C-A0ECDA87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83EA11-65C6-15EA-DF1C-6DC9F031B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Keycloak</a:t>
            </a:r>
            <a:r>
              <a:rPr lang="fr-FR" dirty="0"/>
              <a:t>: open source </a:t>
            </a:r>
            <a:r>
              <a:rPr lang="fr-FR" dirty="0" err="1"/>
              <a:t>identity</a:t>
            </a:r>
            <a:r>
              <a:rPr lang="fr-FR" dirty="0"/>
              <a:t> and </a:t>
            </a:r>
            <a:r>
              <a:rPr lang="fr-FR" dirty="0" err="1"/>
              <a:t>access</a:t>
            </a:r>
            <a:r>
              <a:rPr lang="fr-FR" dirty="0"/>
              <a:t> management solution</a:t>
            </a:r>
          </a:p>
          <a:p>
            <a:r>
              <a:rPr lang="fr-FR" dirty="0"/>
              <a:t>Supports : </a:t>
            </a:r>
          </a:p>
          <a:p>
            <a:pPr lvl="1"/>
            <a:r>
              <a:rPr lang="fr-FR" dirty="0"/>
              <a:t>Single </a:t>
            </a:r>
            <a:r>
              <a:rPr lang="fr-FR" dirty="0" err="1"/>
              <a:t>Sign</a:t>
            </a:r>
            <a:r>
              <a:rPr lang="fr-FR" dirty="0"/>
              <a:t> On (SSO)</a:t>
            </a:r>
          </a:p>
          <a:p>
            <a:pPr lvl="1"/>
            <a:r>
              <a:rPr lang="fr-FR" dirty="0"/>
              <a:t>Social Login</a:t>
            </a:r>
          </a:p>
          <a:p>
            <a:pPr lvl="1"/>
            <a:r>
              <a:rPr lang="fr-FR" dirty="0"/>
              <a:t>User </a:t>
            </a:r>
            <a:r>
              <a:rPr lang="fr-FR" dirty="0" err="1"/>
              <a:t>federation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547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DBD7AA-D618-E7A2-9D47-4B9AC7FE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618F-2CFE-7BCE-1976-40FC53CC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392634"/>
            <a:ext cx="10076033" cy="5352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D390A-E970-631E-EBC0-277F1EF3073D}"/>
              </a:ext>
            </a:extLst>
          </p:cNvPr>
          <p:cNvSpPr/>
          <p:nvPr/>
        </p:nvSpPr>
        <p:spPr>
          <a:xfrm>
            <a:off x="2697480" y="4899660"/>
            <a:ext cx="81534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A0B2A1EE-3960-9208-1CD8-C05E33594D7C}"/>
              </a:ext>
            </a:extLst>
          </p:cNvPr>
          <p:cNvSpPr/>
          <p:nvPr/>
        </p:nvSpPr>
        <p:spPr>
          <a:xfrm rot="3184643">
            <a:off x="2683887" y="457035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07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665F5-C8CE-9776-4185-D373740C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Setup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DB0502-A623-3740-7F1C-B5175A70C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63D51F-2ABA-9378-46ED-0C82AE8C1ADD}"/>
              </a:ext>
            </a:extLst>
          </p:cNvPr>
          <p:cNvSpPr/>
          <p:nvPr/>
        </p:nvSpPr>
        <p:spPr>
          <a:xfrm>
            <a:off x="7543800" y="3779520"/>
            <a:ext cx="64008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8392366-7953-2075-8BA3-90409D640AA8}"/>
              </a:ext>
            </a:extLst>
          </p:cNvPr>
          <p:cNvSpPr/>
          <p:nvPr/>
        </p:nvSpPr>
        <p:spPr>
          <a:xfrm rot="3184643">
            <a:off x="7393047" y="3450219"/>
            <a:ext cx="495300" cy="2133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0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54A707-6D99-36A3-E0EE-8FD35036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8DCDC1-C515-2563-1CA0-AF1E1B1C0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Unzip</a:t>
            </a:r>
            <a:r>
              <a:rPr lang="fr-FR" dirty="0"/>
              <a:t> archive</a:t>
            </a:r>
          </a:p>
          <a:p>
            <a:r>
              <a:rPr lang="fr-FR" dirty="0"/>
              <a:t>Open folder </a:t>
            </a:r>
          </a:p>
          <a:p>
            <a:r>
              <a:rPr lang="fr-FR" dirty="0"/>
              <a:t>Open bin folder</a:t>
            </a:r>
          </a:p>
          <a:p>
            <a:r>
              <a:rPr lang="fr-FR" dirty="0"/>
              <a:t>Run </a:t>
            </a:r>
            <a:r>
              <a:rPr lang="fr-FR" dirty="0" err="1"/>
              <a:t>with</a:t>
            </a:r>
            <a:r>
              <a:rPr lang="fr-FR" dirty="0"/>
              <a:t> cmd kc.bat on </a:t>
            </a:r>
            <a:r>
              <a:rPr lang="fr-FR" dirty="0" err="1"/>
              <a:t>windows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param: </a:t>
            </a:r>
          </a:p>
          <a:p>
            <a:pPr lvl="1"/>
            <a:r>
              <a:rPr lang="fr-FR" dirty="0"/>
              <a:t>Kc.bat start-dev: dev mode</a:t>
            </a:r>
          </a:p>
          <a:p>
            <a:pPr lvl="1"/>
            <a:r>
              <a:rPr lang="fr-FR" dirty="0"/>
              <a:t>Kc.bat start : prod mode</a:t>
            </a:r>
          </a:p>
          <a:p>
            <a:pPr lvl="1"/>
            <a:r>
              <a:rPr lang="fr-FR" dirty="0"/>
              <a:t>kc.bat start-dev --http-port=8181 : </a:t>
            </a:r>
            <a:r>
              <a:rPr lang="fr-FR" dirty="0" err="1"/>
              <a:t>allow</a:t>
            </a:r>
            <a:r>
              <a:rPr lang="fr-FR" dirty="0"/>
              <a:t> to set port</a:t>
            </a:r>
          </a:p>
          <a:p>
            <a:r>
              <a:rPr lang="fr-FR" dirty="0"/>
              <a:t>To stop : ctrl + C</a:t>
            </a:r>
          </a:p>
          <a:p>
            <a:pPr lvl="1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276C60-D2B9-54A0-F4E2-BFB81E5C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31" y="1921669"/>
            <a:ext cx="6412716" cy="43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0E04F-30A1-4573-606A-9692B77A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 and Stop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AAB97C3-CE26-7A37-5E0F-E76E2F34D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690688"/>
            <a:ext cx="8190754" cy="4351338"/>
          </a:xfrm>
        </p:spPr>
      </p:pic>
    </p:spTree>
    <p:extLst>
      <p:ext uri="{BB962C8B-B14F-4D97-AF65-F5344CB8AC3E}">
        <p14:creationId xmlns:p14="http://schemas.microsoft.com/office/powerpoint/2010/main" val="219099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59D935-C5CC-B2CC-ABE6-C7F7FCC4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admin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ED5A-FB23-9A71-D0D9-8C07A01A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427" cy="4351338"/>
          </a:xfrm>
        </p:spPr>
        <p:txBody>
          <a:bodyPr/>
          <a:lstStyle/>
          <a:p>
            <a:r>
              <a:rPr lang="fr-FR" dirty="0"/>
              <a:t>Open localhost:8080 to open </a:t>
            </a:r>
            <a:r>
              <a:rPr lang="fr-FR" dirty="0" err="1"/>
              <a:t>keycloak</a:t>
            </a:r>
            <a:r>
              <a:rPr lang="fr-FR" dirty="0"/>
              <a:t> admin page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B6B9EC-5DA7-8650-5143-A55CDC49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77" y="2622508"/>
            <a:ext cx="3643446" cy="38711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D2BFF0-EE6E-B4CC-6AC9-468643BF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81" y="1312144"/>
            <a:ext cx="364344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2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D3A79-D265-F651-DCEF-E051CD1B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7D47620-245D-541B-B7E2-5E38535A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0150" cy="4351338"/>
          </a:xfrm>
        </p:spPr>
        <p:txBody>
          <a:bodyPr/>
          <a:lstStyle/>
          <a:p>
            <a:r>
              <a:rPr lang="fr-FR" dirty="0" err="1"/>
              <a:t>Realm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like tenant</a:t>
            </a:r>
          </a:p>
          <a:p>
            <a:r>
              <a:rPr lang="fr-FR" dirty="0"/>
              <a:t>Admin user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temporary</a:t>
            </a:r>
            <a:r>
              <a:rPr lang="fr-FR" dirty="0"/>
              <a:t> one, </a:t>
            </a:r>
            <a:r>
              <a:rPr lang="fr-FR" dirty="0" err="1"/>
              <a:t>we</a:t>
            </a:r>
            <a:r>
              <a:rPr lang="fr-FR" dirty="0"/>
              <a:t> must update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use master </a:t>
            </a:r>
            <a:r>
              <a:rPr lang="fr-FR" dirty="0" err="1"/>
              <a:t>realm</a:t>
            </a:r>
            <a:r>
              <a:rPr lang="fr-FR" dirty="0"/>
              <a:t> and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realms</a:t>
            </a:r>
            <a:r>
              <a:rPr lang="fr-FR" dirty="0"/>
              <a:t> 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8B40EBD-62BB-78B7-6792-34595BDCD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023413"/>
            <a:ext cx="6026719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0107E-5DB6-58D3-7CC9-3002FE3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9C954-2B81-51F3-E2BA-CD8EFD10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manage </a:t>
            </a:r>
            <a:r>
              <a:rPr lang="fr-FR" dirty="0" err="1"/>
              <a:t>realms</a:t>
            </a:r>
            <a:endParaRPr lang="fr-FR" dirty="0"/>
          </a:p>
          <a:p>
            <a:r>
              <a:rPr lang="fr-FR" dirty="0"/>
              <a:t>Click on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realms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4840EF-4630-9CAA-3F48-6F091F69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148541"/>
            <a:ext cx="11083636" cy="28088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B33CAE-1999-C7EE-8856-90C4672AEE94}"/>
              </a:ext>
            </a:extLst>
          </p:cNvPr>
          <p:cNvSpPr/>
          <p:nvPr/>
        </p:nvSpPr>
        <p:spPr>
          <a:xfrm>
            <a:off x="600075" y="4001294"/>
            <a:ext cx="1200150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4792F-B0EF-2DE6-906B-FE3BB56958E3}"/>
              </a:ext>
            </a:extLst>
          </p:cNvPr>
          <p:cNvSpPr/>
          <p:nvPr/>
        </p:nvSpPr>
        <p:spPr>
          <a:xfrm>
            <a:off x="4629150" y="4295775"/>
            <a:ext cx="101917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25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19CAAF-E0DA-5E59-F9C8-5E9204D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04E5E7-C4F8-ECEE-141D-93BF7259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785"/>
            <a:ext cx="5400486" cy="38323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5AD38-B1E8-2FA8-2934-7C87DF8B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74" y="4221449"/>
            <a:ext cx="8120251" cy="1978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2139C7-2052-AB48-DE80-70394BFF7C6B}"/>
              </a:ext>
            </a:extLst>
          </p:cNvPr>
          <p:cNvSpPr/>
          <p:nvPr/>
        </p:nvSpPr>
        <p:spPr>
          <a:xfrm>
            <a:off x="918728" y="4895192"/>
            <a:ext cx="612199" cy="294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13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815FC9-9760-A4DF-09DA-FB33A829C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72" y="269549"/>
            <a:ext cx="11674057" cy="6276375"/>
          </a:xfrm>
        </p:spPr>
      </p:pic>
    </p:spTree>
    <p:extLst>
      <p:ext uri="{BB962C8B-B14F-4D97-AF65-F5344CB8AC3E}">
        <p14:creationId xmlns:p14="http://schemas.microsoft.com/office/powerpoint/2010/main" val="2261456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E52E7-741E-C98C-658B-240A4F0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2E492-292C-A021-2C17-717EC04CF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Click on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realm</a:t>
            </a:r>
            <a:endParaRPr lang="fr-FR" dirty="0"/>
          </a:p>
          <a:p>
            <a:r>
              <a:rPr lang="fr-FR" dirty="0"/>
              <a:t>Click in </a:t>
            </a:r>
            <a:r>
              <a:rPr lang="fr-FR" dirty="0" err="1"/>
              <a:t>create</a:t>
            </a:r>
            <a:r>
              <a:rPr lang="fr-FR" dirty="0"/>
              <a:t> new user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5E16A5-1AD2-D6C7-62E8-382A516F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476643"/>
            <a:ext cx="11083636" cy="32575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8FA409-BE91-4ACE-3468-9F7AD1DDA109}"/>
              </a:ext>
            </a:extLst>
          </p:cNvPr>
          <p:cNvSpPr/>
          <p:nvPr/>
        </p:nvSpPr>
        <p:spPr>
          <a:xfrm>
            <a:off x="554182" y="5677694"/>
            <a:ext cx="674543" cy="3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4CF20-014B-9EF3-1925-8FE87F10A70C}"/>
              </a:ext>
            </a:extLst>
          </p:cNvPr>
          <p:cNvSpPr/>
          <p:nvPr/>
        </p:nvSpPr>
        <p:spPr>
          <a:xfrm>
            <a:off x="6448425" y="6096795"/>
            <a:ext cx="962026" cy="323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909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8B0C6B-07C8-F311-63AF-57D78E80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A0743E3-B418-4527-1E53-53BF8C11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298" y="1387785"/>
            <a:ext cx="4955405" cy="526511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446647-87D5-1C98-69E5-BDFD1946578B}"/>
              </a:ext>
            </a:extLst>
          </p:cNvPr>
          <p:cNvSpPr/>
          <p:nvPr/>
        </p:nvSpPr>
        <p:spPr>
          <a:xfrm>
            <a:off x="4419600" y="3534569"/>
            <a:ext cx="742950" cy="36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DD445-F3CB-5BE3-3208-7806D8EF4E0F}"/>
              </a:ext>
            </a:extLst>
          </p:cNvPr>
          <p:cNvSpPr/>
          <p:nvPr/>
        </p:nvSpPr>
        <p:spPr>
          <a:xfrm>
            <a:off x="4448175" y="6372225"/>
            <a:ext cx="571499" cy="229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67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90217-E2B1-CFC0-1FEE-64729262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2F21B07-91EE-C3B2-E090-77088455D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r>
              <a:rPr lang="fr-FR" dirty="0"/>
              <a:t>Once </a:t>
            </a:r>
            <a:r>
              <a:rPr lang="fr-FR" dirty="0" err="1"/>
              <a:t>created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Click on </a:t>
            </a:r>
            <a:r>
              <a:rPr lang="fr-FR" dirty="0" err="1"/>
              <a:t>Credentials</a:t>
            </a:r>
            <a:endParaRPr lang="fr-FR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8E5691FA-EE50-7CE9-B4D5-54C6A6B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8" y="1368735"/>
            <a:ext cx="4955405" cy="52651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3CB82-1516-78E3-5DA4-99C47B9B1A2A}"/>
              </a:ext>
            </a:extLst>
          </p:cNvPr>
          <p:cNvSpPr/>
          <p:nvPr/>
        </p:nvSpPr>
        <p:spPr>
          <a:xfrm>
            <a:off x="6429375" y="2905919"/>
            <a:ext cx="523875" cy="332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6633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E4AFEB-5C12-36D6-1B81-6B63FAF7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user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F09D73-CA82-1C2F-CE14-BD22091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37" y="1825625"/>
            <a:ext cx="409537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AAB05E-315D-3DDF-B8F9-A27691E5D390}"/>
              </a:ext>
            </a:extLst>
          </p:cNvPr>
          <p:cNvSpPr/>
          <p:nvPr/>
        </p:nvSpPr>
        <p:spPr>
          <a:xfrm>
            <a:off x="3165340" y="4221804"/>
            <a:ext cx="573932" cy="216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A2D45-F4A3-CEB3-9E79-CC6C244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8" y="1825625"/>
            <a:ext cx="4007791" cy="4258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6CFA12-13B2-869C-18E8-BE7E5D959164}"/>
              </a:ext>
            </a:extLst>
          </p:cNvPr>
          <p:cNvSpPr/>
          <p:nvPr/>
        </p:nvSpPr>
        <p:spPr>
          <a:xfrm>
            <a:off x="7934325" y="4545654"/>
            <a:ext cx="291222" cy="23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94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7A534-2AA6-C28B-CD38-256CFA04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login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8CA44-B1A9-B39F-98FA-34E1E50A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login user : </a:t>
            </a:r>
          </a:p>
          <a:p>
            <a:pPr lvl="1"/>
            <a:r>
              <a:rPr lang="fr-FR" dirty="0">
                <a:hlinkClick r:id="rId2"/>
              </a:rPr>
              <a:t>http://localhost:8080/realms/web-apps/account</a:t>
            </a:r>
            <a:endParaRPr lang="fr-FR" dirty="0"/>
          </a:p>
          <a:p>
            <a:pPr lvl="1"/>
            <a:r>
              <a:rPr lang="fr-FR" dirty="0"/>
              <a:t>Will </a:t>
            </a:r>
            <a:r>
              <a:rPr lang="fr-FR" dirty="0" err="1"/>
              <a:t>redirect</a:t>
            </a:r>
            <a:r>
              <a:rPr lang="fr-FR" dirty="0"/>
              <a:t> to a login page: http://localhost:8080/realms/</a:t>
            </a:r>
            <a:r>
              <a:rPr lang="fr-FR" b="1" dirty="0"/>
              <a:t>web-apps</a:t>
            </a:r>
            <a:r>
              <a:rPr lang="fr-FR" dirty="0"/>
              <a:t>/protocol/openid-connect/auth?client_id=account-console&amp;redirect_uri=http%3A%2F%2Flocalhost%3A8080%2Frealms%2Fweb-apps%2Faccount&amp;response_type=code&amp;code_challenge=Y9yXj_gR02ZlxKHJihY55_Ktm0ZwIhi6hqOLcrq4shE&amp;code_challenge_method=S256 </a:t>
            </a:r>
          </a:p>
        </p:txBody>
      </p:sp>
    </p:spTree>
    <p:extLst>
      <p:ext uri="{BB962C8B-B14F-4D97-AF65-F5344CB8AC3E}">
        <p14:creationId xmlns:p14="http://schemas.microsoft.com/office/powerpoint/2010/main" val="141448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C0190-E5CA-104F-9108-66DB84C0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user on </a:t>
            </a:r>
            <a:r>
              <a:rPr lang="fr-FR" dirty="0" err="1"/>
              <a:t>keycloak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421E5D-5406-D56C-4BDE-667C6B17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873"/>
            <a:ext cx="4408570" cy="4684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C8D289-23BD-102F-CFF9-DE363DE7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65" y="2010873"/>
            <a:ext cx="4408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6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020B4-1974-ADB4-F1A3-369C20FC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Creating</a:t>
            </a:r>
            <a:r>
              <a:rPr lang="fr-FR" dirty="0"/>
              <a:t>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36A18-911F-532E-3825-328BEB25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web-apps </a:t>
            </a:r>
            <a:r>
              <a:rPr lang="fr-FR" dirty="0" err="1"/>
              <a:t>realms</a:t>
            </a:r>
            <a:r>
              <a:rPr lang="fr-FR" dirty="0"/>
              <a:t> select clients click on </a:t>
            </a:r>
            <a:r>
              <a:rPr lang="fr-FR" dirty="0" err="1"/>
              <a:t>create</a:t>
            </a:r>
            <a:r>
              <a:rPr lang="fr-FR" dirty="0"/>
              <a:t>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2BAAB9-4428-9FB9-59F1-15F182FB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5" y="2321457"/>
            <a:ext cx="8327300" cy="4423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B27C0-BAC5-CA76-5A2A-EA0B3C370683}"/>
              </a:ext>
            </a:extLst>
          </p:cNvPr>
          <p:cNvSpPr/>
          <p:nvPr/>
        </p:nvSpPr>
        <p:spPr>
          <a:xfrm>
            <a:off x="4105275" y="3914775"/>
            <a:ext cx="65722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47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6C9F6-4C64-7240-BD9D-512F61BA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075FF4-30B3-E108-43E5-E2E20A8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380"/>
          <a:stretch/>
        </p:blipFill>
        <p:spPr>
          <a:xfrm>
            <a:off x="453589" y="1709738"/>
            <a:ext cx="5642411" cy="45934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4B681E-0C7A-DCF8-B36B-B96FD2B6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7" y="1599999"/>
            <a:ext cx="590908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ACFF9D-EA5A-D1F1-A5E3-567A9D1E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6CD582BD-3630-0C9D-F25B-3B85152D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1" y="1482840"/>
            <a:ext cx="6715988" cy="5222759"/>
          </a:xfrm>
        </p:spPr>
      </p:pic>
    </p:spTree>
    <p:extLst>
      <p:ext uri="{BB962C8B-B14F-4D97-AF65-F5344CB8AC3E}">
        <p14:creationId xmlns:p14="http://schemas.microsoft.com/office/powerpoint/2010/main" val="1590684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367EC-A259-EE07-E01D-4F7A2D39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authorization</a:t>
            </a:r>
            <a:r>
              <a:rPr lang="fr-FR" dirty="0"/>
              <a:t> code </a:t>
            </a:r>
            <a:r>
              <a:rPr lang="fr-FR" dirty="0" err="1"/>
              <a:t>grant</a:t>
            </a:r>
            <a:r>
              <a:rPr lang="fr-FR" dirty="0"/>
              <a:t> 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65F12A9-8F4E-18E3-7897-773E66F87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182" y="1825625"/>
            <a:ext cx="5744168" cy="4876432"/>
          </a:xfrm>
        </p:spPr>
      </p:pic>
    </p:spTree>
    <p:extLst>
      <p:ext uri="{BB962C8B-B14F-4D97-AF65-F5344CB8AC3E}">
        <p14:creationId xmlns:p14="http://schemas.microsoft.com/office/powerpoint/2010/main" val="2509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D4A15-B112-48E1-9908-EBE8ADA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F90818-3F52-428B-01EA-AB3BC305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= Open + </a:t>
            </a:r>
            <a:r>
              <a:rPr lang="fr-FR" dirty="0" err="1"/>
              <a:t>Authorization</a:t>
            </a:r>
            <a:endParaRPr lang="fr-FR" dirty="0"/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  <a:p>
            <a:r>
              <a:rPr lang="fr-FR" dirty="0" err="1"/>
              <a:t>OAuth</a:t>
            </a:r>
            <a:r>
              <a:rPr lang="fr-FR" dirty="0"/>
              <a:t> 2.0 = </a:t>
            </a:r>
            <a:r>
              <a:rPr lang="fr-FR" dirty="0" err="1"/>
              <a:t>Delegated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62245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182E8-F4D8-4794-015E-6C919A0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clients: </a:t>
            </a:r>
            <a:r>
              <a:rPr lang="fr-FR" dirty="0" err="1"/>
              <a:t>Configuring</a:t>
            </a:r>
            <a:r>
              <a:rPr lang="fr-FR" dirty="0"/>
              <a:t> Client Application Secrets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92DB5C-AC49-D3FC-1135-DCAABBDD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90"/>
            <a:ext cx="10515600" cy="4233808"/>
          </a:xfrm>
        </p:spPr>
      </p:pic>
    </p:spTree>
    <p:extLst>
      <p:ext uri="{BB962C8B-B14F-4D97-AF65-F5344CB8AC3E}">
        <p14:creationId xmlns:p14="http://schemas.microsoft.com/office/powerpoint/2010/main" val="1648703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3915E-BAC9-5771-5DA4-10E45172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6D144C1-0E1A-B7C9-4F91-3E352883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4747"/>
            <a:ext cx="10515600" cy="350259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A4FBE-5F7D-2670-AB39-B43C20C76006}"/>
              </a:ext>
            </a:extLst>
          </p:cNvPr>
          <p:cNvSpPr/>
          <p:nvPr/>
        </p:nvSpPr>
        <p:spPr>
          <a:xfrm>
            <a:off x="1981200" y="2230947"/>
            <a:ext cx="8115300" cy="512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89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2924-8B96-53A9-F98B-6E1AC62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68F59-9EA4-ED41-0704-F6FA158C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E702BD3-AF0E-290F-897A-05D09BCD7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906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61C34A-6469-21E4-1FBB-552DA9B8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49" y="3016251"/>
            <a:ext cx="7570273" cy="3229083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0AB769-637D-F493-EC79-B49D1837E1DD}"/>
              </a:ext>
            </a:extLst>
          </p:cNvPr>
          <p:cNvSpPr/>
          <p:nvPr/>
        </p:nvSpPr>
        <p:spPr>
          <a:xfrm rot="5400000">
            <a:off x="1866900" y="3197226"/>
            <a:ext cx="1619250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188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FDE82-C402-60FE-D1F2-4414EB6D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8DCDA-2E00-06F5-416F-C73C203C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DF96FE0-EE18-BAE6-2D7E-0F46D54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500188"/>
            <a:ext cx="10515600" cy="1094034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471F3C-0A5A-5F81-E4A5-1CCD899D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373" y="2741367"/>
            <a:ext cx="6256424" cy="2668664"/>
          </a:xfrm>
          <a:prstGeom prst="rect">
            <a:avLst/>
          </a:prstGeom>
        </p:spPr>
      </p:pic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F9F2B921-DBC4-194E-EC5D-DBE475B86837}"/>
              </a:ext>
            </a:extLst>
          </p:cNvPr>
          <p:cNvSpPr/>
          <p:nvPr/>
        </p:nvSpPr>
        <p:spPr>
          <a:xfrm rot="5400000">
            <a:off x="2129508" y="265973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8DD62-7E13-B336-A0F1-C3F4BFCE8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7176"/>
            <a:ext cx="11083636" cy="1085827"/>
          </a:xfrm>
          <a:prstGeom prst="rect">
            <a:avLst/>
          </a:prstGeom>
        </p:spPr>
      </p:pic>
      <p:sp>
        <p:nvSpPr>
          <p:cNvPr id="5" name="Flèche : angle droit 4">
            <a:extLst>
              <a:ext uri="{FF2B5EF4-FFF2-40B4-BE49-F238E27FC236}">
                <a16:creationId xmlns:a16="http://schemas.microsoft.com/office/drawing/2014/main" id="{B1398E7C-4D43-7AC9-8D67-5273EC8D505C}"/>
              </a:ext>
            </a:extLst>
          </p:cNvPr>
          <p:cNvSpPr/>
          <p:nvPr/>
        </p:nvSpPr>
        <p:spPr>
          <a:xfrm rot="10800000" flipH="1">
            <a:off x="9919616" y="3769104"/>
            <a:ext cx="1091283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308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9B38-D117-3D9F-3CC8-0317FDE02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AA708-5B56-7A75-60B1-DF480740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Requesting Access Token and Refresh Token</a:t>
            </a:r>
            <a:endParaRPr lang="fr-FR" dirty="0"/>
          </a:p>
        </p:txBody>
      </p:sp>
      <p:sp>
        <p:nvSpPr>
          <p:cNvPr id="10" name="Flèche : angle droit 9">
            <a:extLst>
              <a:ext uri="{FF2B5EF4-FFF2-40B4-BE49-F238E27FC236}">
                <a16:creationId xmlns:a16="http://schemas.microsoft.com/office/drawing/2014/main" id="{DB638FAA-9888-23C2-F573-3E99CF1DACA9}"/>
              </a:ext>
            </a:extLst>
          </p:cNvPr>
          <p:cNvSpPr/>
          <p:nvPr/>
        </p:nvSpPr>
        <p:spPr>
          <a:xfrm rot="5400000">
            <a:off x="1215108" y="165389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A74300E-5DC0-1454-2719-605F1C194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7771"/>
          <a:stretch/>
        </p:blipFill>
        <p:spPr>
          <a:xfrm>
            <a:off x="838200" y="1543219"/>
            <a:ext cx="10515600" cy="5380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05F942-A565-6F59-5A14-76E42FF2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80" y="2171264"/>
            <a:ext cx="7892520" cy="6897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4685A4-DD0C-B160-664E-133AA0AB418E}"/>
              </a:ext>
            </a:extLst>
          </p:cNvPr>
          <p:cNvSpPr/>
          <p:nvPr/>
        </p:nvSpPr>
        <p:spPr>
          <a:xfrm>
            <a:off x="3040380" y="2628900"/>
            <a:ext cx="7178040" cy="170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angle droit 14">
            <a:extLst>
              <a:ext uri="{FF2B5EF4-FFF2-40B4-BE49-F238E27FC236}">
                <a16:creationId xmlns:a16="http://schemas.microsoft.com/office/drawing/2014/main" id="{D251EAD8-12FE-A24E-9E67-ECECCACAEF11}"/>
              </a:ext>
            </a:extLst>
          </p:cNvPr>
          <p:cNvSpPr/>
          <p:nvPr/>
        </p:nvSpPr>
        <p:spPr>
          <a:xfrm rot="5400000">
            <a:off x="2655288" y="2869324"/>
            <a:ext cx="1094034" cy="12573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48E923-1E53-AB6F-364A-69ADBD55E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7" y="2950957"/>
            <a:ext cx="4845045" cy="29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9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0B7D1-5149-ACC7-413D-FAAEB794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917277-7803-DED5-F8D2-1647E643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OAuth</a:t>
            </a:r>
            <a:r>
              <a:rPr lang="fr-FR" dirty="0"/>
              <a:t> 2.0 use case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A82FA77-E3C1-E9BA-F1F1-87206141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77" y="2383385"/>
            <a:ext cx="11464845" cy="3235819"/>
          </a:xfrm>
        </p:spPr>
      </p:pic>
    </p:spTree>
    <p:extLst>
      <p:ext uri="{BB962C8B-B14F-4D97-AF65-F5344CB8AC3E}">
        <p14:creationId xmlns:p14="http://schemas.microsoft.com/office/powerpoint/2010/main" val="60398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53E0E-6C41-FE77-0B41-4D02E1AF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OAuth</a:t>
            </a:r>
            <a:r>
              <a:rPr lang="fr-FR" dirty="0"/>
              <a:t> 2.0…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6F573129-DFE5-D151-9DFF-C795192F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46" y="1825625"/>
            <a:ext cx="7586708" cy="4351338"/>
          </a:xfrm>
        </p:spPr>
      </p:pic>
    </p:spTree>
    <p:extLst>
      <p:ext uri="{BB962C8B-B14F-4D97-AF65-F5344CB8AC3E}">
        <p14:creationId xmlns:p14="http://schemas.microsoft.com/office/powerpoint/2010/main" val="39781940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5982</TotalTime>
  <Words>2082</Words>
  <Application>Microsoft Office PowerPoint</Application>
  <PresentationFormat>Grand écran</PresentationFormat>
  <Paragraphs>334</Paragraphs>
  <Slides>74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Courier New</vt:lpstr>
      <vt:lpstr>JetBrains Mono</vt:lpstr>
      <vt:lpstr>Thème Office</vt:lpstr>
      <vt:lpstr>OAuth 2.0 in Spring Boot Applications</vt:lpstr>
      <vt:lpstr>OAuth 2.0 Introduction</vt:lpstr>
      <vt:lpstr>Basics</vt:lpstr>
      <vt:lpstr>What is OAuth 2.0</vt:lpstr>
      <vt:lpstr>Application sample</vt:lpstr>
      <vt:lpstr>Présentation PowerPoint</vt:lpstr>
      <vt:lpstr>What is OAuth 2.0</vt:lpstr>
      <vt:lpstr>OAuth 2.0 use case</vt:lpstr>
      <vt:lpstr>Before OAuth 2.0…</vt:lpstr>
      <vt:lpstr>Before OAuth 2.0…</vt:lpstr>
      <vt:lpstr>Solution …</vt:lpstr>
      <vt:lpstr>OAuth 2.O roles</vt:lpstr>
      <vt:lpstr>OAuth 2.O roles</vt:lpstr>
      <vt:lpstr>Using Keycloak</vt:lpstr>
      <vt:lpstr>OAuth 2.0 client types</vt:lpstr>
      <vt:lpstr>OAuth 2.0 client types</vt:lpstr>
      <vt:lpstr>OAuth 2.0 Access Token</vt:lpstr>
      <vt:lpstr>OAuth 2.0 Access Token</vt:lpstr>
      <vt:lpstr>OAuth 2.0 Access Token</vt:lpstr>
      <vt:lpstr>OAuth 2.0 Access Token</vt:lpstr>
      <vt:lpstr>Identifier type access token</vt:lpstr>
      <vt:lpstr>Self-contained type</vt:lpstr>
      <vt:lpstr>Self-contained type</vt:lpstr>
      <vt:lpstr>OpenID Connect</vt:lpstr>
      <vt:lpstr>OpenID Connect</vt:lpstr>
      <vt:lpstr>OpenID Connect</vt:lpstr>
      <vt:lpstr>OAuth 2.0 Grant Types</vt:lpstr>
      <vt:lpstr>What is a Grant type</vt:lpstr>
      <vt:lpstr>Refresh Token Grant Type</vt:lpstr>
      <vt:lpstr>OAuth 2.0 Grant Types</vt:lpstr>
      <vt:lpstr>Authorization Code Grant Flow</vt:lpstr>
      <vt:lpstr>Authorization Code Grant Flow</vt:lpstr>
      <vt:lpstr>Authorization Code Grant Flow</vt:lpstr>
      <vt:lpstr>OAuth 2.0 Grant Types</vt:lpstr>
      <vt:lpstr>PKCE Enhance Authorization Code flow</vt:lpstr>
      <vt:lpstr>PKCE Enhance Authorization Code flow</vt:lpstr>
      <vt:lpstr>Generate a code verifier</vt:lpstr>
      <vt:lpstr>Generate a code verifier</vt:lpstr>
      <vt:lpstr>Generate a code Challenge</vt:lpstr>
      <vt:lpstr>Generate a code Challenge</vt:lpstr>
      <vt:lpstr>OAuth 2.0 Grant Types</vt:lpstr>
      <vt:lpstr>Client Credentials Flow : machine to machine</vt:lpstr>
      <vt:lpstr>OAuth 2.0 Grant Types</vt:lpstr>
      <vt:lpstr>Password Grant Flow</vt:lpstr>
      <vt:lpstr>OAuth 2.0 Grant Types</vt:lpstr>
      <vt:lpstr>Refreshing Access Token</vt:lpstr>
      <vt:lpstr>Refreshing Access Token</vt:lpstr>
      <vt:lpstr>Refreshing Access Token</vt:lpstr>
      <vt:lpstr>Keycloak</vt:lpstr>
      <vt:lpstr>Introduction</vt:lpstr>
      <vt:lpstr>Introduction</vt:lpstr>
      <vt:lpstr>Setup</vt:lpstr>
      <vt:lpstr>Setup</vt:lpstr>
      <vt:lpstr>Start and Stop Keycloak</vt:lpstr>
      <vt:lpstr>Start and Stop Keycloak</vt:lpstr>
      <vt:lpstr>Create admin user</vt:lpstr>
      <vt:lpstr>Creating realm</vt:lpstr>
      <vt:lpstr>Creating realm</vt:lpstr>
      <vt:lpstr>Creating realm</vt:lpstr>
      <vt:lpstr>Create user</vt:lpstr>
      <vt:lpstr>Create user</vt:lpstr>
      <vt:lpstr>Create user</vt:lpstr>
      <vt:lpstr>Create user</vt:lpstr>
      <vt:lpstr>User login</vt:lpstr>
      <vt:lpstr>Authenticate user on keycloak</vt:lpstr>
      <vt:lpstr>Creating clients</vt:lpstr>
      <vt:lpstr>Create clients: authorization code grant flow</vt:lpstr>
      <vt:lpstr>Create clients: authorization code grant flow</vt:lpstr>
      <vt:lpstr>Create clients: authorization code grant flow</vt:lpstr>
      <vt:lpstr> Create clients: Configuring Client Application Secrets</vt:lpstr>
      <vt:lpstr>Requesting Access Token and Refresh Token</vt:lpstr>
      <vt:lpstr>Requesting Access Token and Refresh Token</vt:lpstr>
      <vt:lpstr>Requesting Access Token and Refresh Token</vt:lpstr>
      <vt:lpstr>Requesting Access Token and Refresh Token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Vera</dc:creator>
  <cp:lastModifiedBy>David Vera</cp:lastModifiedBy>
  <cp:revision>19</cp:revision>
  <dcterms:created xsi:type="dcterms:W3CDTF">2025-05-04T05:41:01Z</dcterms:created>
  <dcterms:modified xsi:type="dcterms:W3CDTF">2025-05-08T09:23:53Z</dcterms:modified>
</cp:coreProperties>
</file>